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sldIdLst>
    <p:sldId id="264" r:id="rId5"/>
    <p:sldId id="265"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ufevent 2025" id="{F08915C0-23FF-4EA8-9169-6055AE7CD508}">
          <p14:sldIdLst>
            <p14:sldId id="264"/>
            <p14:sldId id="265"/>
          </p14:sldIdLst>
        </p14:section>
      </p14:sectionLst>
    </p:ext>
    <p:ext uri="{EFAFB233-063F-42B5-8137-9DF3F51BA10A}">
      <p15:sldGuideLst xmlns:p15="http://schemas.microsoft.com/office/powerpoint/2012/main">
        <p15:guide id="1" orient="horz" pos="3120" userDrawn="1">
          <p15:clr>
            <a:srgbClr val="A4A3A4"/>
          </p15:clr>
        </p15:guide>
        <p15:guide id="2" pos="391" userDrawn="1">
          <p15:clr>
            <a:srgbClr val="A4A3A4"/>
          </p15:clr>
        </p15:guide>
        <p15:guide id="3"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us Groth1" initials="JG" lastIdx="4" clrIdx="0">
    <p:extLst>
      <p:ext uri="{19B8F6BF-5375-455C-9EA6-DF929625EA0E}">
        <p15:presenceInfo xmlns:p15="http://schemas.microsoft.com/office/powerpoint/2012/main" userId="S::justus.groth1@ibm.com::4d35be79-c293-4c3b-adb7-33dbf93f1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4E2"/>
    <a:srgbClr val="9DAD66"/>
    <a:srgbClr val="CACCB6"/>
    <a:srgbClr val="6F7961"/>
    <a:srgbClr val="69736A"/>
    <a:srgbClr val="78826A"/>
    <a:srgbClr val="002060"/>
    <a:srgbClr val="48577E"/>
    <a:srgbClr val="398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94014" autoAdjust="0"/>
  </p:normalViewPr>
  <p:slideViewPr>
    <p:cSldViewPr snapToObjects="1">
      <p:cViewPr>
        <p:scale>
          <a:sx n="119" d="100"/>
          <a:sy n="119" d="100"/>
        </p:scale>
        <p:origin x="2784" y="-1776"/>
      </p:cViewPr>
      <p:guideLst>
        <p:guide orient="horz" pos="3120"/>
        <p:guide pos="391"/>
        <p:guide pos="2260"/>
      </p:guideLst>
    </p:cSldViewPr>
  </p:slid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01A5C-D919-BC40-8F92-87EAA28468EE}" type="datetimeFigureOut">
              <a:rPr lang="de-DE" smtClean="0"/>
              <a:t>14.04.25</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09377-3873-6440-81DA-B38C5E52B1AF}" type="slidenum">
              <a:rPr lang="de-DE" smtClean="0"/>
              <a:t>‹Nr.›</a:t>
            </a:fld>
            <a:endParaRPr lang="de-DE"/>
          </a:p>
        </p:txBody>
      </p:sp>
    </p:spTree>
    <p:extLst>
      <p:ext uri="{BB962C8B-B14F-4D97-AF65-F5344CB8AC3E}">
        <p14:creationId xmlns:p14="http://schemas.microsoft.com/office/powerpoint/2010/main" val="227433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BB09377-3873-6440-81DA-B38C5E52B1AF}" type="slidenum">
              <a:rPr lang="de-DE" smtClean="0"/>
              <a:t>1</a:t>
            </a:fld>
            <a:endParaRPr lang="de-DE"/>
          </a:p>
        </p:txBody>
      </p:sp>
    </p:spTree>
    <p:extLst>
      <p:ext uri="{BB962C8B-B14F-4D97-AF65-F5344CB8AC3E}">
        <p14:creationId xmlns:p14="http://schemas.microsoft.com/office/powerpoint/2010/main" val="45412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solidFill>
                  <a:srgbClr val="002060"/>
                </a:solidFill>
              </a:rPr>
              <a:t>Linkedin </a:t>
            </a:r>
          </a:p>
          <a:p>
            <a:endParaRPr lang="de-DE" dirty="0">
              <a:solidFill>
                <a:srgbClr val="002060"/>
              </a:solidFill>
            </a:endParaRPr>
          </a:p>
          <a:p>
            <a:r>
              <a:rPr lang="de-DE" dirty="0">
                <a:solidFill>
                  <a:srgbClr val="002060"/>
                </a:solidFill>
              </a:rPr>
              <a:t>Nie war es einfacher, eine AFCEA Jahresmitgliedschaft zu erhalten. </a:t>
            </a:r>
            <a:br>
              <a:rPr lang="de-DE" dirty="0">
                <a:solidFill>
                  <a:srgbClr val="002060"/>
                </a:solidFill>
              </a:rPr>
            </a:br>
            <a:br>
              <a:rPr lang="de-DE" dirty="0">
                <a:solidFill>
                  <a:srgbClr val="002060"/>
                </a:solidFill>
              </a:rPr>
            </a:br>
            <a:r>
              <a:rPr lang="de-DE" dirty="0">
                <a:solidFill>
                  <a:srgbClr val="002060"/>
                </a:solidFill>
              </a:rPr>
              <a:t>Werde Teil unseres Netzwerks und starte 2024 mit einem neuen Push für dein Netzwerk. </a:t>
            </a:r>
          </a:p>
          <a:p>
            <a:endParaRPr lang="de-DE" dirty="0">
              <a:solidFill>
                <a:srgbClr val="002060"/>
              </a:solidFill>
            </a:endParaRPr>
          </a:p>
          <a:p>
            <a:r>
              <a:rPr lang="de-DE" dirty="0">
                <a:solidFill>
                  <a:srgbClr val="002060"/>
                </a:solidFill>
              </a:rPr>
              <a:t>Tolle Aktion für deine Beitragsfreie Mitgliedschaft der AFCEA Bonn e.V. und der Emerging Leaders.</a:t>
            </a:r>
          </a:p>
          <a:p>
            <a:endParaRPr lang="de-DE" dirty="0">
              <a:solidFill>
                <a:srgbClr val="002060"/>
              </a:solidFill>
            </a:endParaRPr>
          </a:p>
          <a:p>
            <a:r>
              <a:rPr lang="de-DE" dirty="0">
                <a:solidFill>
                  <a:srgbClr val="002060"/>
                </a:solidFill>
              </a:rPr>
              <a:t>Vielen Dank an...</a:t>
            </a:r>
          </a:p>
          <a:p>
            <a:endParaRPr lang="de-DE" dirty="0"/>
          </a:p>
        </p:txBody>
      </p:sp>
      <p:sp>
        <p:nvSpPr>
          <p:cNvPr id="4" name="Slide Number Placeholder 3"/>
          <p:cNvSpPr>
            <a:spLocks noGrp="1"/>
          </p:cNvSpPr>
          <p:nvPr>
            <p:ph type="sldNum" sz="quarter" idx="5"/>
          </p:nvPr>
        </p:nvSpPr>
        <p:spPr/>
        <p:txBody>
          <a:bodyPr/>
          <a:lstStyle/>
          <a:p>
            <a:fld id="{0BB09377-3873-6440-81DA-B38C5E52B1AF}" type="slidenum">
              <a:rPr lang="de-DE" smtClean="0"/>
              <a:t>2</a:t>
            </a:fld>
            <a:endParaRPr lang="de-DE"/>
          </a:p>
        </p:txBody>
      </p:sp>
    </p:spTree>
    <p:extLst>
      <p:ext uri="{BB962C8B-B14F-4D97-AF65-F5344CB8AC3E}">
        <p14:creationId xmlns:p14="http://schemas.microsoft.com/office/powerpoint/2010/main" val="103652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FD40741-819F-184A-A4BE-5CFCA82739DE}" type="datetimeFigureOut">
              <a:rPr lang="de-DE" smtClean="0"/>
              <a:t>14.04.25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216882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D40741-819F-184A-A4BE-5CFCA82739DE}" type="datetimeFigureOut">
              <a:rPr lang="de-DE" smtClean="0"/>
              <a:t>14.04.25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275072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D40741-819F-184A-A4BE-5CFCA82739DE}" type="datetimeFigureOut">
              <a:rPr lang="de-DE" smtClean="0"/>
              <a:t>14.04.25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37981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D40741-819F-184A-A4BE-5CFCA82739DE}" type="datetimeFigureOut">
              <a:rPr lang="de-DE" smtClean="0"/>
              <a:t>14.04.25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18310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FD40741-819F-184A-A4BE-5CFCA82739DE}" type="datetimeFigureOut">
              <a:rPr lang="de-DE" smtClean="0"/>
              <a:t>14.04.25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147175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FD40741-819F-184A-A4BE-5CFCA82739DE}" type="datetimeFigureOut">
              <a:rPr lang="de-DE" smtClean="0"/>
              <a:t>14.04.25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317776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FD40741-819F-184A-A4BE-5CFCA82739DE}" type="datetimeFigureOut">
              <a:rPr lang="de-DE" smtClean="0"/>
              <a:t>14.04.25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9388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FD40741-819F-184A-A4BE-5CFCA82739DE}" type="datetimeFigureOut">
              <a:rPr lang="de-DE" smtClean="0"/>
              <a:t>14.04.25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314580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40741-819F-184A-A4BE-5CFCA82739DE}" type="datetimeFigureOut">
              <a:rPr lang="de-DE" smtClean="0"/>
              <a:t>14.04.25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104566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D40741-819F-184A-A4BE-5CFCA82739DE}" type="datetimeFigureOut">
              <a:rPr lang="de-DE" smtClean="0"/>
              <a:t>14.04.25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351629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D40741-819F-184A-A4BE-5CFCA82739DE}" type="datetimeFigureOut">
              <a:rPr lang="de-DE" smtClean="0"/>
              <a:t>14.04.25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474F679-7202-BC4F-BA60-29F758CAEF47}" type="slidenum">
              <a:rPr lang="de-DE" smtClean="0"/>
              <a:t>‹Nr.›</a:t>
            </a:fld>
            <a:endParaRPr lang="de-DE"/>
          </a:p>
        </p:txBody>
      </p:sp>
    </p:spTree>
    <p:extLst>
      <p:ext uri="{BB962C8B-B14F-4D97-AF65-F5344CB8AC3E}">
        <p14:creationId xmlns:p14="http://schemas.microsoft.com/office/powerpoint/2010/main" val="337715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FD40741-819F-184A-A4BE-5CFCA82739DE}" type="datetimeFigureOut">
              <a:rPr lang="de-DE" smtClean="0"/>
              <a:t>14.04.25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474F679-7202-BC4F-BA60-29F758CAEF47}" type="slidenum">
              <a:rPr lang="de-DE" smtClean="0"/>
              <a:t>‹Nr.›</a:t>
            </a:fld>
            <a:endParaRPr lang="de-DE"/>
          </a:p>
        </p:txBody>
      </p:sp>
    </p:spTree>
    <p:extLst>
      <p:ext uri="{BB962C8B-B14F-4D97-AF65-F5344CB8AC3E}">
        <p14:creationId xmlns:p14="http://schemas.microsoft.com/office/powerpoint/2010/main" val="2396235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afcea.d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913CA-FF5A-8F1F-B93D-45716837961A}"/>
              </a:ext>
            </a:extLst>
          </p:cNvPr>
          <p:cNvPicPr>
            <a:picLocks noChangeAspect="1"/>
          </p:cNvPicPr>
          <p:nvPr/>
        </p:nvPicPr>
        <p:blipFill>
          <a:blip r:embed="rId3">
            <a:alphaModFix amt="85000"/>
          </a:blip>
          <a:stretch>
            <a:fillRect/>
          </a:stretch>
        </p:blipFill>
        <p:spPr>
          <a:xfrm>
            <a:off x="0" y="0"/>
            <a:ext cx="6858000" cy="3889648"/>
          </a:xfrm>
          <a:prstGeom prst="rect">
            <a:avLst/>
          </a:prstGeom>
        </p:spPr>
      </p:pic>
      <p:sp>
        <p:nvSpPr>
          <p:cNvPr id="9" name="Textfeld 4">
            <a:extLst>
              <a:ext uri="{FF2B5EF4-FFF2-40B4-BE49-F238E27FC236}">
                <a16:creationId xmlns:a16="http://schemas.microsoft.com/office/drawing/2014/main" id="{959435C4-DD38-1845-8D8F-26E88753ACFC}"/>
              </a:ext>
            </a:extLst>
          </p:cNvPr>
          <p:cNvSpPr txBox="1">
            <a:spLocks noChangeArrowheads="1"/>
          </p:cNvSpPr>
          <p:nvPr/>
        </p:nvSpPr>
        <p:spPr bwMode="auto">
          <a:xfrm>
            <a:off x="638249" y="4042916"/>
            <a:ext cx="5760640" cy="466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20000"/>
              </a:lnSpc>
              <a:spcAft>
                <a:spcPts val="1200"/>
              </a:spcAft>
            </a:pP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Auch in diesem Jahr kommen die Emerging Leaders von AFCEA Bonn e.V. zum halbjährlichen Meeting „Sommer“ zusammen. Wir laden alle ELA und solche, die es werden wollen, zu einer dreistündigen Schiffstour auf den Gewässern Berlins ein. Bei Getränken und Verpflegung dreht sich alles um </a:t>
            </a:r>
            <a:r>
              <a:rPr lang="de-DE" altLang="ja-JP" sz="1200" dirty="0" err="1">
                <a:solidFill>
                  <a:srgbClr val="002060"/>
                </a:solidFill>
                <a:latin typeface="Helvetica" pitchFamily="2" charset="0"/>
                <a:ea typeface="SimSun" panose="02010600030101010101" pitchFamily="2" charset="-122"/>
                <a:cs typeface="Times New Roman" panose="02020603050405020304" pitchFamily="18" charset="0"/>
              </a:rPr>
              <a:t>DefTech</a:t>
            </a: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 neuste Entwicklungen im Bereich Verteidigung/Sicherheit und Reflektion der Arbeit der ELA. </a:t>
            </a:r>
          </a:p>
          <a:p>
            <a:pPr algn="just">
              <a:lnSpc>
                <a:spcPct val="120000"/>
              </a:lnSpc>
              <a:spcAft>
                <a:spcPts val="1200"/>
              </a:spcAft>
            </a:pPr>
            <a:r>
              <a:rPr lang="de-DE" altLang="ja-JP" sz="1200" dirty="0">
                <a:solidFill>
                  <a:srgbClr val="002060"/>
                </a:solidFill>
                <a:latin typeface="Helvetica" pitchFamily="2" charset="0"/>
                <a:cs typeface="Times New Roman" panose="02020603050405020304" pitchFamily="18" charset="0"/>
              </a:rPr>
              <a:t>Wir möchten den Abend des 26.06.2025 in Berlin nutzen, um bisherige Veranstaltungen in 2025 zu rekapitulieren, </a:t>
            </a:r>
            <a:r>
              <a:rPr lang="de-DE" altLang="ja-JP" sz="1200" b="1" dirty="0">
                <a:solidFill>
                  <a:srgbClr val="002060"/>
                </a:solidFill>
                <a:latin typeface="Helvetica" pitchFamily="2" charset="0"/>
                <a:cs typeface="Times New Roman" panose="02020603050405020304" pitchFamily="18" charset="0"/>
              </a:rPr>
              <a:t>ungenutzte Potenziale zu entfalten </a:t>
            </a:r>
            <a:r>
              <a:rPr lang="de-DE" altLang="ja-JP" sz="1200" dirty="0">
                <a:solidFill>
                  <a:srgbClr val="002060"/>
                </a:solidFill>
                <a:latin typeface="Helvetica" pitchFamily="2" charset="0"/>
                <a:cs typeface="Times New Roman" panose="02020603050405020304" pitchFamily="18" charset="0"/>
              </a:rPr>
              <a:t>und zukünftige Vorhaben auf ein “neues“ Niveau zu heben. In entspannter Atmosphäre reflektieren wir die AFCEA Fachausstellung, diskutieren über neue Formate und sammeln Ideen zur Förderung der Vernetzung in der </a:t>
            </a:r>
            <a:r>
              <a:rPr lang="de-DE" altLang="ja-JP" sz="1200" dirty="0" err="1">
                <a:solidFill>
                  <a:srgbClr val="002060"/>
                </a:solidFill>
                <a:latin typeface="Helvetica" pitchFamily="2" charset="0"/>
                <a:cs typeface="Times New Roman" panose="02020603050405020304" pitchFamily="18" charset="0"/>
              </a:rPr>
              <a:t>DefTech</a:t>
            </a:r>
            <a:r>
              <a:rPr lang="de-DE" altLang="ja-JP" sz="1200" dirty="0">
                <a:solidFill>
                  <a:srgbClr val="002060"/>
                </a:solidFill>
                <a:latin typeface="Helvetica" pitchFamily="2" charset="0"/>
                <a:cs typeface="Times New Roman" panose="02020603050405020304" pitchFamily="18" charset="0"/>
              </a:rPr>
              <a:t> Community. </a:t>
            </a:r>
          </a:p>
          <a:p>
            <a:pPr algn="just">
              <a:lnSpc>
                <a:spcPct val="120000"/>
              </a:lnSpc>
              <a:spcAft>
                <a:spcPts val="1200"/>
              </a:spcAft>
            </a:pP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Entscheidend sind </a:t>
            </a:r>
            <a:r>
              <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rPr>
              <a:t>Weitsicht, Engagement</a:t>
            </a: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 und das </a:t>
            </a:r>
            <a:r>
              <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rPr>
              <a:t>kollektive Gedächtnis der Mitglieder</a:t>
            </a: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a:t>
            </a:r>
          </a:p>
          <a:p>
            <a:pPr algn="just">
              <a:lnSpc>
                <a:spcPct val="120000"/>
              </a:lnSpc>
              <a:spcBef>
                <a:spcPts val="600"/>
              </a:spcBef>
              <a:spcAft>
                <a:spcPts val="600"/>
              </a:spcAft>
            </a:pP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Wir freuen uns auf Eure Teilnahme!</a:t>
            </a:r>
          </a:p>
          <a:p>
            <a:pPr>
              <a:spcBef>
                <a:spcPts val="600"/>
              </a:spcBef>
              <a:spcAft>
                <a:spcPts val="600"/>
              </a:spcAft>
            </a:pP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Viele Grüße</a:t>
            </a:r>
          </a:p>
          <a:p>
            <a:pPr>
              <a:spcBef>
                <a:spcPts val="600"/>
              </a:spcBef>
              <a:spcAft>
                <a:spcPts val="600"/>
              </a:spcAft>
            </a:pP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Eure ELA-Event-</a:t>
            </a:r>
            <a:r>
              <a:rPr lang="de-DE" altLang="ja-JP" sz="1200" dirty="0" err="1">
                <a:solidFill>
                  <a:srgbClr val="002060"/>
                </a:solidFill>
                <a:latin typeface="Helvetica" pitchFamily="2" charset="0"/>
                <a:ea typeface="SimSun" panose="02010600030101010101" pitchFamily="2" charset="-122"/>
                <a:cs typeface="Times New Roman" panose="02020603050405020304" pitchFamily="18" charset="0"/>
              </a:rPr>
              <a:t>Orga</a:t>
            </a:r>
            <a:endParaRPr lang="de-DE" altLang="ja-JP" sz="1200" b="1" dirty="0">
              <a:solidFill>
                <a:srgbClr val="002060"/>
              </a:solidFill>
              <a:latin typeface="Helvetica" pitchFamily="2" charset="0"/>
              <a:cs typeface="Times New Roman" panose="02020603050405020304" pitchFamily="18" charset="0"/>
            </a:endParaRPr>
          </a:p>
          <a:p>
            <a:pPr algn="just">
              <a:lnSpc>
                <a:spcPct val="120000"/>
              </a:lnSpc>
            </a:pPr>
            <a:endParaRPr lang="de-DE" altLang="ja-JP" sz="1200" b="1" dirty="0">
              <a:solidFill>
                <a:srgbClr val="002060"/>
              </a:solidFill>
              <a:latin typeface="Helvetica" pitchFamily="2" charset="0"/>
              <a:cs typeface="Times New Roman" panose="02020603050405020304" pitchFamily="18" charset="0"/>
            </a:endParaRPr>
          </a:p>
          <a:p>
            <a:pPr algn="just">
              <a:lnSpc>
                <a:spcPct val="120000"/>
              </a:lnSpc>
              <a:spcAft>
                <a:spcPts val="600"/>
              </a:spcAft>
            </a:pPr>
            <a:endParaRPr lang="de-DE" altLang="ja-JP" sz="1200" b="1" dirty="0">
              <a:solidFill>
                <a:srgbClr val="002060"/>
              </a:solidFill>
              <a:latin typeface="Helvetica" pitchFamily="2" charset="0"/>
              <a:cs typeface="Times New Roman" panose="02020603050405020304" pitchFamily="18" charset="0"/>
            </a:endParaRPr>
          </a:p>
          <a:p>
            <a:pPr algn="just">
              <a:lnSpc>
                <a:spcPct val="120000"/>
              </a:lnSpc>
              <a:spcAft>
                <a:spcPts val="600"/>
              </a:spcAft>
            </a:pPr>
            <a:endParaRPr lang="de-DE" altLang="ja-JP" sz="1200" b="1" dirty="0">
              <a:solidFill>
                <a:srgbClr val="002060"/>
              </a:solidFill>
              <a:latin typeface="Helvetica" pitchFamily="2" charset="0"/>
              <a:cs typeface="Times New Roman" panose="02020603050405020304" pitchFamily="18" charset="0"/>
            </a:endParaRPr>
          </a:p>
          <a:p>
            <a:pPr algn="just">
              <a:lnSpc>
                <a:spcPct val="120000"/>
              </a:lnSpc>
              <a:spcAft>
                <a:spcPts val="600"/>
              </a:spcAft>
            </a:pPr>
            <a:endParaRPr lang="de-DE" altLang="ja-JP" sz="1100" b="1" dirty="0">
              <a:solidFill>
                <a:srgbClr val="002060"/>
              </a:solidFill>
              <a:latin typeface="Helvetica" pitchFamily="2" charset="0"/>
              <a:cs typeface="Times New Roman" panose="02020603050405020304" pitchFamily="18" charset="0"/>
            </a:endParaRPr>
          </a:p>
          <a:p>
            <a:pPr algn="just">
              <a:lnSpc>
                <a:spcPct val="120000"/>
              </a:lnSpc>
            </a:pPr>
            <a:endParaRPr lang="de-DE" altLang="ja-JP" sz="1000" b="1" dirty="0">
              <a:solidFill>
                <a:srgbClr val="002060"/>
              </a:solidFill>
              <a:latin typeface="Helvetica" pitchFamily="2" charset="0"/>
              <a:cs typeface="Times New Roman" panose="02020603050405020304" pitchFamily="18" charset="0"/>
            </a:endParaRPr>
          </a:p>
          <a:p>
            <a:pPr algn="just">
              <a:lnSpc>
                <a:spcPct val="120000"/>
              </a:lnSpc>
            </a:pPr>
            <a:endParaRPr lang="de-DE" altLang="ja-JP" sz="1200" b="1" dirty="0">
              <a:solidFill>
                <a:srgbClr val="002060"/>
              </a:solidFill>
              <a:latin typeface="Helvetica" pitchFamily="2" charset="0"/>
              <a:cs typeface="Times New Roman" panose="02020603050405020304" pitchFamily="18" charset="0"/>
            </a:endParaRPr>
          </a:p>
        </p:txBody>
      </p:sp>
      <p:sp>
        <p:nvSpPr>
          <p:cNvPr id="11" name="Rectangle 10">
            <a:extLst>
              <a:ext uri="{FF2B5EF4-FFF2-40B4-BE49-F238E27FC236}">
                <a16:creationId xmlns:a16="http://schemas.microsoft.com/office/drawing/2014/main" id="{EABEC641-E0BD-8446-B8CD-DF4A20A3196D}"/>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a:extLst>
              <a:ext uri="{FF2B5EF4-FFF2-40B4-BE49-F238E27FC236}">
                <a16:creationId xmlns:a16="http://schemas.microsoft.com/office/drawing/2014/main" id="{1CC2AF1A-F6E2-52FD-6945-2E5591925DC6}"/>
              </a:ext>
            </a:extLst>
          </p:cNvPr>
          <p:cNvSpPr txBox="1"/>
          <p:nvPr/>
        </p:nvSpPr>
        <p:spPr>
          <a:xfrm>
            <a:off x="2852936" y="8825796"/>
            <a:ext cx="3545953" cy="9952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de-DE" sz="1050" b="1" dirty="0">
                <a:solidFill>
                  <a:srgbClr val="002060"/>
                </a:solidFill>
                <a:effectLst/>
                <a:latin typeface="Helvetica" pitchFamily="2" charset="0"/>
                <a:ea typeface="SimSun" panose="02010600030101010101" pitchFamily="2" charset="-122"/>
                <a:cs typeface="Times New Roman" panose="02020603050405020304" pitchFamily="18" charset="0"/>
              </a:rPr>
              <a:t>Eine Initiative der AFCEA Bonn e.V.</a:t>
            </a:r>
            <a:br>
              <a:rPr lang="de-DE" sz="1050" b="1" dirty="0">
                <a:solidFill>
                  <a:srgbClr val="002060"/>
                </a:solidFill>
                <a:effectLst/>
                <a:latin typeface="Helvetica" pitchFamily="2" charset="0"/>
                <a:ea typeface="SimSun" panose="02010600030101010101" pitchFamily="2" charset="-122"/>
                <a:cs typeface="Times New Roman" panose="02020603050405020304" pitchFamily="18" charset="0"/>
              </a:rPr>
            </a:br>
            <a:r>
              <a:rPr lang="de-DE" sz="1050" b="1" dirty="0">
                <a:solidFill>
                  <a:srgbClr val="002060"/>
                </a:solidFill>
                <a:latin typeface="Helvetica" pitchFamily="2" charset="0"/>
                <a:ea typeface="SimSun" panose="02010600030101010101" pitchFamily="2" charset="-122"/>
                <a:cs typeface="Times New Roman" panose="02020603050405020304" pitchFamily="18" charset="0"/>
              </a:rPr>
              <a:t>Ihr Ansprechpartner: </a:t>
            </a:r>
          </a:p>
          <a:p>
            <a:pPr algn="r"/>
            <a:r>
              <a:rPr lang="de-DE" sz="1050" dirty="0">
                <a:solidFill>
                  <a:srgbClr val="002060"/>
                </a:solidFill>
                <a:latin typeface="Helvetica" pitchFamily="2" charset="0"/>
                <a:ea typeface="SimSun" panose="02010600030101010101" pitchFamily="2" charset="-122"/>
                <a:cs typeface="Times New Roman" panose="02020603050405020304" pitchFamily="18" charset="0"/>
              </a:rPr>
              <a:t>Justus Groth, ela@afcea.de</a:t>
            </a:r>
            <a:endParaRPr lang="de-DE" sz="1050" b="1" dirty="0">
              <a:solidFill>
                <a:srgbClr val="002060"/>
              </a:solidFill>
              <a:latin typeface="Helvetica" pitchFamily="2" charset="0"/>
              <a:ea typeface="SimSu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6030830A-349B-1F79-1AB2-08E9AC11666C}"/>
              </a:ext>
            </a:extLst>
          </p:cNvPr>
          <p:cNvPicPr>
            <a:picLocks noChangeAspect="1"/>
          </p:cNvPicPr>
          <p:nvPr/>
        </p:nvPicPr>
        <p:blipFill>
          <a:blip r:embed="rId4"/>
          <a:stretch>
            <a:fillRect/>
          </a:stretch>
        </p:blipFill>
        <p:spPr>
          <a:xfrm>
            <a:off x="505840" y="8708425"/>
            <a:ext cx="1510709" cy="995206"/>
          </a:xfrm>
          <a:prstGeom prst="rect">
            <a:avLst/>
          </a:prstGeom>
        </p:spPr>
      </p:pic>
      <p:sp>
        <p:nvSpPr>
          <p:cNvPr id="22" name="Rectangle 21">
            <a:extLst>
              <a:ext uri="{FF2B5EF4-FFF2-40B4-BE49-F238E27FC236}">
                <a16:creationId xmlns:a16="http://schemas.microsoft.com/office/drawing/2014/main" id="{D351D850-9C2B-8D21-4B6E-2DA1AFC3CD59}"/>
              </a:ext>
            </a:extLst>
          </p:cNvPr>
          <p:cNvSpPr/>
          <p:nvPr/>
        </p:nvSpPr>
        <p:spPr>
          <a:xfrm>
            <a:off x="1270660" y="808464"/>
            <a:ext cx="4320480" cy="1700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b="1" dirty="0">
                <a:solidFill>
                  <a:schemeClr val="bg1"/>
                </a:solidFill>
                <a:latin typeface="Helvetica" pitchFamily="2" charset="0"/>
                <a:ea typeface="SimSun" panose="02010600030101010101" pitchFamily="2" charset="-122"/>
                <a:cs typeface="Times New Roman" panose="02020603050405020304" pitchFamily="18" charset="0"/>
              </a:rPr>
              <a:t>Halbjahresmeeting</a:t>
            </a:r>
          </a:p>
          <a:p>
            <a:pPr algn="ctr"/>
            <a:r>
              <a:rPr lang="de-DE" sz="2400" b="1" dirty="0">
                <a:solidFill>
                  <a:schemeClr val="bg1"/>
                </a:solidFill>
                <a:latin typeface="Helvetica" pitchFamily="2" charset="0"/>
                <a:ea typeface="SimSun" panose="02010600030101010101" pitchFamily="2" charset="-122"/>
                <a:cs typeface="Times New Roman" panose="02020603050405020304" pitchFamily="18" charset="0"/>
              </a:rPr>
              <a:t>„Sommer“</a:t>
            </a:r>
          </a:p>
          <a:p>
            <a:pPr algn="ctr"/>
            <a:r>
              <a:rPr lang="de-DE" sz="2400" b="1" dirty="0">
                <a:solidFill>
                  <a:schemeClr val="bg1"/>
                </a:solidFill>
                <a:latin typeface="Helvetica" pitchFamily="2" charset="0"/>
                <a:ea typeface="SimSun" panose="02010600030101010101" pitchFamily="2" charset="-122"/>
                <a:cs typeface="Times New Roman" panose="02020603050405020304" pitchFamily="18" charset="0"/>
              </a:rPr>
              <a:t>Emerging Leaders</a:t>
            </a:r>
          </a:p>
          <a:p>
            <a:pPr algn="ctr"/>
            <a:r>
              <a:rPr lang="de-DE" sz="2400" b="1" dirty="0">
                <a:solidFill>
                  <a:schemeClr val="bg1"/>
                </a:solidFill>
                <a:latin typeface="Helvetica" pitchFamily="2" charset="0"/>
                <a:ea typeface="SimSun" panose="02010600030101010101" pitchFamily="2" charset="-122"/>
                <a:cs typeface="Times New Roman" panose="02020603050405020304" pitchFamily="18" charset="0"/>
              </a:rPr>
              <a:t>AFCEA Bonn e.V.</a:t>
            </a:r>
          </a:p>
        </p:txBody>
      </p:sp>
      <p:pic>
        <p:nvPicPr>
          <p:cNvPr id="3" name="Grafik 4">
            <a:extLst>
              <a:ext uri="{FF2B5EF4-FFF2-40B4-BE49-F238E27FC236}">
                <a16:creationId xmlns:a16="http://schemas.microsoft.com/office/drawing/2014/main" id="{FADE9019-2344-9DC9-C408-954F751A987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73087" y="2484271"/>
            <a:ext cx="1826456" cy="914861"/>
          </a:xfrm>
          <a:prstGeom prst="rect">
            <a:avLst/>
          </a:prstGeom>
        </p:spPr>
      </p:pic>
      <p:pic>
        <p:nvPicPr>
          <p:cNvPr id="8" name="Grafik 7" descr="Ein Bild, das Text, Poster, Schrift, Design enthält.&#10;&#10;Automatisch generierte Beschreibung">
            <a:extLst>
              <a:ext uri="{FF2B5EF4-FFF2-40B4-BE49-F238E27FC236}">
                <a16:creationId xmlns:a16="http://schemas.microsoft.com/office/drawing/2014/main" id="{D85B137B-C13A-5098-27EE-FAE00404A447}"/>
              </a:ext>
            </a:extLst>
          </p:cNvPr>
          <p:cNvPicPr>
            <a:picLocks noChangeAspect="1"/>
          </p:cNvPicPr>
          <p:nvPr/>
        </p:nvPicPr>
        <p:blipFill>
          <a:blip r:embed="rId7"/>
          <a:stretch>
            <a:fillRect/>
          </a:stretch>
        </p:blipFill>
        <p:spPr>
          <a:xfrm>
            <a:off x="4043567" y="2356701"/>
            <a:ext cx="1125682" cy="1170000"/>
          </a:xfrm>
          <a:prstGeom prst="rect">
            <a:avLst/>
          </a:prstGeom>
        </p:spPr>
      </p:pic>
    </p:spTree>
    <p:extLst>
      <p:ext uri="{BB962C8B-B14F-4D97-AF65-F5344CB8AC3E}">
        <p14:creationId xmlns:p14="http://schemas.microsoft.com/office/powerpoint/2010/main" val="3670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913CA-FF5A-8F1F-B93D-45716837961A}"/>
              </a:ext>
            </a:extLst>
          </p:cNvPr>
          <p:cNvPicPr>
            <a:picLocks noChangeAspect="1"/>
          </p:cNvPicPr>
          <p:nvPr/>
        </p:nvPicPr>
        <p:blipFill rotWithShape="1">
          <a:blip r:embed="rId3">
            <a:alphaModFix amt="85000"/>
          </a:blip>
          <a:srcRect b="65393"/>
          <a:stretch/>
        </p:blipFill>
        <p:spPr>
          <a:xfrm>
            <a:off x="0" y="0"/>
            <a:ext cx="6858000" cy="1346106"/>
          </a:xfrm>
          <a:prstGeom prst="rect">
            <a:avLst/>
          </a:prstGeom>
        </p:spPr>
      </p:pic>
      <p:sp>
        <p:nvSpPr>
          <p:cNvPr id="11" name="Rectangle 10">
            <a:extLst>
              <a:ext uri="{FF2B5EF4-FFF2-40B4-BE49-F238E27FC236}">
                <a16:creationId xmlns:a16="http://schemas.microsoft.com/office/drawing/2014/main" id="{EABEC641-E0BD-8446-B8CD-DF4A20A3196D}"/>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a:extLst>
              <a:ext uri="{FF2B5EF4-FFF2-40B4-BE49-F238E27FC236}">
                <a16:creationId xmlns:a16="http://schemas.microsoft.com/office/drawing/2014/main" id="{1CC2AF1A-F6E2-52FD-6945-2E5591925DC6}"/>
              </a:ext>
            </a:extLst>
          </p:cNvPr>
          <p:cNvSpPr txBox="1"/>
          <p:nvPr/>
        </p:nvSpPr>
        <p:spPr>
          <a:xfrm>
            <a:off x="2852936" y="8825796"/>
            <a:ext cx="3545953" cy="9952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de-DE" sz="1050" b="1" dirty="0">
                <a:solidFill>
                  <a:srgbClr val="002060"/>
                </a:solidFill>
                <a:effectLst/>
                <a:latin typeface="Helvetica" pitchFamily="2" charset="0"/>
                <a:ea typeface="SimSun" panose="02010600030101010101" pitchFamily="2" charset="-122"/>
                <a:cs typeface="Times New Roman" panose="02020603050405020304" pitchFamily="18" charset="0"/>
              </a:rPr>
              <a:t>Eine Initiative der AFCEA Bonn e.V.</a:t>
            </a:r>
            <a:br>
              <a:rPr lang="de-DE" sz="1050" b="1" dirty="0">
                <a:solidFill>
                  <a:srgbClr val="002060"/>
                </a:solidFill>
                <a:effectLst/>
                <a:latin typeface="Helvetica" pitchFamily="2" charset="0"/>
                <a:ea typeface="SimSun" panose="02010600030101010101" pitchFamily="2" charset="-122"/>
                <a:cs typeface="Times New Roman" panose="02020603050405020304" pitchFamily="18" charset="0"/>
              </a:rPr>
            </a:br>
            <a:r>
              <a:rPr lang="de-DE" sz="1050" b="1" dirty="0">
                <a:solidFill>
                  <a:srgbClr val="002060"/>
                </a:solidFill>
                <a:latin typeface="Helvetica" pitchFamily="2" charset="0"/>
                <a:ea typeface="SimSun" panose="02010600030101010101" pitchFamily="2" charset="-122"/>
                <a:cs typeface="Times New Roman" panose="02020603050405020304" pitchFamily="18" charset="0"/>
              </a:rPr>
              <a:t>Ihr Ansprechpartner: </a:t>
            </a:r>
          </a:p>
          <a:p>
            <a:pPr algn="r"/>
            <a:r>
              <a:rPr lang="de-DE" sz="1050" dirty="0">
                <a:solidFill>
                  <a:srgbClr val="002060"/>
                </a:solidFill>
                <a:latin typeface="Helvetica" pitchFamily="2" charset="0"/>
                <a:ea typeface="SimSun" panose="02010600030101010101" pitchFamily="2" charset="-122"/>
                <a:cs typeface="Times New Roman" panose="02020603050405020304" pitchFamily="18" charset="0"/>
              </a:rPr>
              <a:t>Justus Groth, ela@afcea.de</a:t>
            </a:r>
            <a:endParaRPr lang="de-DE" sz="1050" b="1" dirty="0">
              <a:solidFill>
                <a:srgbClr val="002060"/>
              </a:solidFill>
              <a:latin typeface="Helvetica" pitchFamily="2" charset="0"/>
              <a:ea typeface="SimSu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6030830A-349B-1F79-1AB2-08E9AC11666C}"/>
              </a:ext>
            </a:extLst>
          </p:cNvPr>
          <p:cNvPicPr>
            <a:picLocks noChangeAspect="1"/>
          </p:cNvPicPr>
          <p:nvPr/>
        </p:nvPicPr>
        <p:blipFill>
          <a:blip r:embed="rId4"/>
          <a:stretch>
            <a:fillRect/>
          </a:stretch>
        </p:blipFill>
        <p:spPr>
          <a:xfrm>
            <a:off x="505840" y="8708425"/>
            <a:ext cx="1510709" cy="995206"/>
          </a:xfrm>
          <a:prstGeom prst="rect">
            <a:avLst/>
          </a:prstGeom>
        </p:spPr>
      </p:pic>
      <p:sp>
        <p:nvSpPr>
          <p:cNvPr id="8" name="Textfeld 17">
            <a:extLst>
              <a:ext uri="{FF2B5EF4-FFF2-40B4-BE49-F238E27FC236}">
                <a16:creationId xmlns:a16="http://schemas.microsoft.com/office/drawing/2014/main" id="{27E96F41-0999-21FD-18A0-3D7FDE4DBE8D}"/>
              </a:ext>
            </a:extLst>
          </p:cNvPr>
          <p:cNvSpPr txBox="1"/>
          <p:nvPr/>
        </p:nvSpPr>
        <p:spPr>
          <a:xfrm>
            <a:off x="609879" y="1707796"/>
            <a:ext cx="5932811" cy="490262"/>
          </a:xfrm>
          <a:prstGeom prst="rect">
            <a:avLst/>
          </a:prstGeom>
          <a:noFill/>
        </p:spPr>
        <p:txBody>
          <a:bodyPr wrap="square" rtlCol="0">
            <a:spAutoFit/>
          </a:bodyPr>
          <a:lstStyle/>
          <a:p>
            <a:pPr lvl="0" defTabSz="914400" eaLnBrk="0" fontAlgn="base" hangingPunct="0">
              <a:lnSpc>
                <a:spcPct val="110000"/>
              </a:lnSpc>
              <a:spcBef>
                <a:spcPct val="0"/>
              </a:spcBef>
              <a:spcAft>
                <a:spcPct val="0"/>
              </a:spcAft>
            </a:pPr>
            <a:r>
              <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rPr>
              <a:t>Informationen zum Halbjahresmeeting „Sommer“ der </a:t>
            </a:r>
            <a:r>
              <a:rPr lang="de-DE" altLang="ja-JP" sz="1200" b="1" dirty="0" err="1">
                <a:solidFill>
                  <a:srgbClr val="002060"/>
                </a:solidFill>
                <a:latin typeface="Helvetica" pitchFamily="2" charset="0"/>
                <a:ea typeface="SimSun" panose="02010600030101010101" pitchFamily="2" charset="-122"/>
                <a:cs typeface="Times New Roman" panose="02020603050405020304" pitchFamily="18" charset="0"/>
              </a:rPr>
              <a:t>ELA‘s</a:t>
            </a:r>
            <a:endPar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endParaRPr>
          </a:p>
          <a:p>
            <a:pPr lvl="0" defTabSz="914400" eaLnBrk="0" fontAlgn="base" hangingPunct="0">
              <a:lnSpc>
                <a:spcPct val="110000"/>
              </a:lnSpc>
              <a:spcBef>
                <a:spcPct val="0"/>
              </a:spcBef>
              <a:spcAft>
                <a:spcPct val="0"/>
              </a:spcAft>
              <a:defRPr/>
            </a:pPr>
            <a:r>
              <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rPr>
              <a:t>26. Juni 2025 | Berlin | 19:30 – 22:30 Uhr</a:t>
            </a:r>
          </a:p>
        </p:txBody>
      </p:sp>
      <p:sp>
        <p:nvSpPr>
          <p:cNvPr id="10" name="Textfeld 1">
            <a:extLst>
              <a:ext uri="{FF2B5EF4-FFF2-40B4-BE49-F238E27FC236}">
                <a16:creationId xmlns:a16="http://schemas.microsoft.com/office/drawing/2014/main" id="{63A2B193-D25D-FF3B-4E5B-792BEC812C28}"/>
              </a:ext>
            </a:extLst>
          </p:cNvPr>
          <p:cNvSpPr txBox="1">
            <a:spLocks noChangeArrowheads="1"/>
          </p:cNvSpPr>
          <p:nvPr/>
        </p:nvSpPr>
        <p:spPr bwMode="auto">
          <a:xfrm>
            <a:off x="609879" y="2289591"/>
            <a:ext cx="5932811" cy="2269383"/>
          </a:xfrm>
          <a:prstGeom prst="rect">
            <a:avLst/>
          </a:prstGeom>
          <a:noFill/>
          <a:ln>
            <a:noFill/>
          </a:ln>
        </p:spPr>
        <p:txBody>
          <a:bodyPr vert="horz" wrap="square" lIns="91440" tIns="45720" rIns="91440" bIns="45720" numCol="1" anchor="t" anchorCtr="0" compatLnSpc="1">
            <a:prstTxWarp prst="textNoShape">
              <a:avLst/>
            </a:prstTxWarp>
          </a:bodyPr>
          <a:lstStyle/>
          <a:p>
            <a:pPr lvl="0" defTabSz="914400" eaLnBrk="0" fontAlgn="base" hangingPunct="0">
              <a:lnSpc>
                <a:spcPct val="110000"/>
              </a:lnSpc>
              <a:spcBef>
                <a:spcPct val="0"/>
              </a:spcBef>
              <a:spcAft>
                <a:spcPct val="0"/>
              </a:spcAft>
            </a:pPr>
            <a:r>
              <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rPr>
              <a:t>Anmeldung:</a:t>
            </a:r>
          </a:p>
          <a:p>
            <a:pPr defTabSz="914400" eaLnBrk="0" fontAlgn="base" hangingPunct="0">
              <a:lnSpc>
                <a:spcPct val="110000"/>
              </a:lnSpc>
              <a:spcBef>
                <a:spcPct val="0"/>
              </a:spcBef>
              <a:spcAft>
                <a:spcPct val="0"/>
              </a:spcAft>
            </a:pP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Wir möchten gerne alle engagierten „jungen“ Mitglieder, Unterstützer und zukünftigen Mitglieder einladen, sich auf der folgenden Seite gegen eine geringfügige Beteiligung für die Ausgestaltung des Zusammentreffens anzumelden: </a:t>
            </a:r>
            <a:r>
              <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rPr>
              <a:t>LINK</a:t>
            </a:r>
          </a:p>
          <a:p>
            <a:pPr defTabSz="914400" eaLnBrk="0" fontAlgn="base" hangingPunct="0">
              <a:lnSpc>
                <a:spcPct val="110000"/>
              </a:lnSpc>
              <a:spcBef>
                <a:spcPct val="0"/>
              </a:spcBef>
              <a:spcAft>
                <a:spcPct val="0"/>
              </a:spcAft>
            </a:pPr>
            <a:endPar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endParaRPr>
          </a:p>
          <a:p>
            <a:pPr defTabSz="914400" eaLnBrk="0" fontAlgn="base" hangingPunct="0">
              <a:lnSpc>
                <a:spcPct val="110000"/>
              </a:lnSpc>
              <a:spcBef>
                <a:spcPct val="0"/>
              </a:spcBef>
              <a:spcAft>
                <a:spcPct val="0"/>
              </a:spcAft>
            </a:pPr>
            <a:r>
              <a:rPr lang="de-DE" altLang="ja-JP" sz="1200" b="1" dirty="0">
                <a:solidFill>
                  <a:srgbClr val="002060"/>
                </a:solidFill>
                <a:latin typeface="Helvetica" pitchFamily="2" charset="0"/>
                <a:ea typeface="SimSun" panose="02010600030101010101" pitchFamily="2" charset="-122"/>
                <a:cs typeface="Times New Roman" panose="02020603050405020304" pitchFamily="18" charset="0"/>
              </a:rPr>
              <a:t>Hinweis:</a:t>
            </a:r>
          </a:p>
          <a:p>
            <a:pPr defTabSz="914400" eaLnBrk="0" fontAlgn="base" hangingPunct="0">
              <a:lnSpc>
                <a:spcPct val="110000"/>
              </a:lnSpc>
              <a:spcBef>
                <a:spcPct val="0"/>
              </a:spcBef>
              <a:spcAft>
                <a:spcPct val="0"/>
              </a:spcAft>
            </a:pPr>
            <a:r>
              <a:rPr lang="de-DE" altLang="ja-JP" sz="1200" dirty="0">
                <a:solidFill>
                  <a:srgbClr val="002060"/>
                </a:solidFill>
                <a:latin typeface="Helvetica" pitchFamily="2" charset="0"/>
                <a:ea typeface="SimSun" panose="02010600030101010101" pitchFamily="2" charset="-122"/>
                <a:cs typeface="Times New Roman" panose="02020603050405020304" pitchFamily="18" charset="0"/>
              </a:rPr>
              <a:t>Bitte trefft pünktlich ein, sodass wir die Tour rechtzeitig starten können.</a:t>
            </a:r>
          </a:p>
          <a:p>
            <a:pPr lvl="0" defTabSz="914400" eaLnBrk="0" fontAlgn="base" hangingPunct="0">
              <a:lnSpc>
                <a:spcPct val="110000"/>
              </a:lnSpc>
              <a:spcBef>
                <a:spcPct val="0"/>
              </a:spcBef>
              <a:spcAft>
                <a:spcPct val="0"/>
              </a:spcAft>
            </a:pPr>
            <a:endParaRPr lang="de-DE" altLang="ja-JP" sz="1200" dirty="0">
              <a:solidFill>
                <a:srgbClr val="002060"/>
              </a:solidFill>
              <a:latin typeface="Helvetica" pitchFamily="2" charset="0"/>
              <a:ea typeface="SimSun" panose="02010600030101010101" pitchFamily="2" charset="-122"/>
              <a:cs typeface="Times New Roman" panose="02020603050405020304" pitchFamily="18" charset="0"/>
            </a:endParaRPr>
          </a:p>
        </p:txBody>
      </p:sp>
      <p:grpSp>
        <p:nvGrpSpPr>
          <p:cNvPr id="12" name="Group 11">
            <a:extLst>
              <a:ext uri="{FF2B5EF4-FFF2-40B4-BE49-F238E27FC236}">
                <a16:creationId xmlns:a16="http://schemas.microsoft.com/office/drawing/2014/main" id="{3F5A59AE-EDB1-748C-34E8-454F2F1AB55A}"/>
              </a:ext>
            </a:extLst>
          </p:cNvPr>
          <p:cNvGrpSpPr/>
          <p:nvPr/>
        </p:nvGrpSpPr>
        <p:grpSpPr>
          <a:xfrm>
            <a:off x="609879" y="4029598"/>
            <a:ext cx="2656525" cy="3803722"/>
            <a:chOff x="601566" y="5416874"/>
            <a:chExt cx="1521702" cy="3803722"/>
          </a:xfrm>
        </p:grpSpPr>
        <p:cxnSp>
          <p:nvCxnSpPr>
            <p:cNvPr id="13" name="Gerade Verbindung 22">
              <a:extLst>
                <a:ext uri="{FF2B5EF4-FFF2-40B4-BE49-F238E27FC236}">
                  <a16:creationId xmlns:a16="http://schemas.microsoft.com/office/drawing/2014/main" id="{AE6EDF56-4711-1A6B-90FE-DCB127FCC71F}"/>
                </a:ext>
              </a:extLst>
            </p:cNvPr>
            <p:cNvCxnSpPr>
              <a:cxnSpLocks/>
            </p:cNvCxnSpPr>
            <p:nvPr/>
          </p:nvCxnSpPr>
          <p:spPr>
            <a:xfrm>
              <a:off x="601566" y="5444246"/>
              <a:ext cx="10643" cy="3776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20">
              <a:extLst>
                <a:ext uri="{FF2B5EF4-FFF2-40B4-BE49-F238E27FC236}">
                  <a16:creationId xmlns:a16="http://schemas.microsoft.com/office/drawing/2014/main" id="{03BACEA1-1587-F2C8-C2C8-9E28791B0BB6}"/>
                </a:ext>
              </a:extLst>
            </p:cNvPr>
            <p:cNvSpPr txBox="1">
              <a:spLocks noChangeArrowheads="1"/>
            </p:cNvSpPr>
            <p:nvPr/>
          </p:nvSpPr>
          <p:spPr bwMode="auto">
            <a:xfrm>
              <a:off x="808532" y="5416874"/>
              <a:ext cx="1314736" cy="1346106"/>
            </a:xfrm>
            <a:prstGeom prst="rect">
              <a:avLst/>
            </a:prstGeom>
            <a:noFill/>
            <a:ln>
              <a:noFill/>
            </a:ln>
          </p:spPr>
          <p:txBody>
            <a:bodyPr vert="horz" wrap="square" lIns="91440" tIns="45720" rIns="91440" bIns="45720" numCol="1" anchor="t" anchorCtr="0" compatLnSpc="1">
              <a:prstTxWarp prst="textNoShape">
                <a:avLst/>
              </a:prstTxWarp>
            </a:bodyPr>
            <a:lstStyle/>
            <a:p>
              <a:pPr marL="0" marR="0">
                <a:spcBef>
                  <a:spcPts val="0"/>
                </a:spcBef>
                <a:spcAft>
                  <a:spcPts val="0"/>
                </a:spcAft>
              </a:pPr>
              <a:r>
                <a:rPr lang="de-DE" sz="1200" b="1" dirty="0">
                  <a:solidFill>
                    <a:srgbClr val="002060"/>
                  </a:solidFill>
                  <a:effectLst/>
                  <a:latin typeface="Helvetica" panose="020B0604020202020204" pitchFamily="34" charset="0"/>
                  <a:cs typeface="Helvetica" panose="020B0604020202020204" pitchFamily="34" charset="0"/>
                </a:rPr>
                <a:t>Treffpunkt</a:t>
              </a:r>
            </a:p>
            <a:p>
              <a:pPr marL="0" marR="0">
                <a:spcBef>
                  <a:spcPts val="0"/>
                </a:spcBef>
                <a:spcAft>
                  <a:spcPts val="0"/>
                </a:spcAft>
              </a:pPr>
              <a:r>
                <a:rPr lang="de-DE" sz="1200" dirty="0">
                  <a:solidFill>
                    <a:srgbClr val="002060"/>
                  </a:solidFill>
                  <a:effectLst/>
                  <a:latin typeface="Helvetica" panose="020B0604020202020204" pitchFamily="34" charset="0"/>
                  <a:cs typeface="Helvetica" panose="020B0604020202020204" pitchFamily="34" charset="0"/>
                </a:rPr>
                <a:t>Berliner Welle</a:t>
              </a:r>
            </a:p>
            <a:p>
              <a:pPr marL="0" marR="0">
                <a:spcBef>
                  <a:spcPts val="0"/>
                </a:spcBef>
                <a:spcAft>
                  <a:spcPts val="0"/>
                </a:spcAft>
              </a:pPr>
              <a:r>
                <a:rPr lang="de-DE" sz="1200" dirty="0">
                  <a:solidFill>
                    <a:srgbClr val="002060"/>
                  </a:solidFill>
                  <a:latin typeface="Helvetica" panose="020B0604020202020204" pitchFamily="34" charset="0"/>
                  <a:cs typeface="Helvetica" panose="020B0604020202020204" pitchFamily="34" charset="0"/>
                </a:rPr>
                <a:t>Historischer Hafen</a:t>
              </a:r>
              <a:endParaRPr lang="de-DE" sz="1200" dirty="0">
                <a:solidFill>
                  <a:srgbClr val="002060"/>
                </a:solidFill>
                <a:effectLst/>
                <a:latin typeface="Helvetica" panose="020B0604020202020204" pitchFamily="34" charset="0"/>
                <a:cs typeface="Helvetica" panose="020B0604020202020204" pitchFamily="34" charset="0"/>
              </a:endParaRPr>
            </a:p>
            <a:p>
              <a:pPr marL="0" marR="0">
                <a:spcBef>
                  <a:spcPts val="0"/>
                </a:spcBef>
                <a:spcAft>
                  <a:spcPts val="0"/>
                </a:spcAft>
              </a:pPr>
              <a:r>
                <a:rPr lang="de-DE" sz="1200" dirty="0">
                  <a:solidFill>
                    <a:srgbClr val="002060"/>
                  </a:solidFill>
                  <a:effectLst/>
                  <a:latin typeface="Helvetica" panose="020B0604020202020204" pitchFamily="34" charset="0"/>
                  <a:cs typeface="Helvetica" panose="020B0604020202020204" pitchFamily="34" charset="0"/>
                </a:rPr>
                <a:t>Fischerinsel 3 (siehe Lageplan)</a:t>
              </a:r>
            </a:p>
            <a:p>
              <a:pPr marL="0" marR="0">
                <a:spcBef>
                  <a:spcPts val="0"/>
                </a:spcBef>
                <a:spcAft>
                  <a:spcPts val="0"/>
                </a:spcAft>
              </a:pPr>
              <a:r>
                <a:rPr lang="de-DE" sz="1200" dirty="0">
                  <a:solidFill>
                    <a:srgbClr val="002060"/>
                  </a:solidFill>
                  <a:effectLst/>
                  <a:latin typeface="Helvetica" panose="020B0604020202020204" pitchFamily="34" charset="0"/>
                  <a:cs typeface="Helvetica" panose="020B0604020202020204" pitchFamily="34" charset="0"/>
                </a:rPr>
                <a:t>10179 Berlin</a:t>
              </a:r>
            </a:p>
            <a:p>
              <a:pPr marL="0" marR="0">
                <a:spcBef>
                  <a:spcPts val="0"/>
                </a:spcBef>
                <a:spcAft>
                  <a:spcPts val="0"/>
                </a:spcAft>
              </a:pPr>
              <a:endParaRPr lang="de-DE" sz="1200" dirty="0">
                <a:solidFill>
                  <a:srgbClr val="002060"/>
                </a:solidFill>
                <a:latin typeface="Helvetica" panose="020B0604020202020204" pitchFamily="34" charset="0"/>
                <a:cs typeface="Helvetica" panose="020B0604020202020204" pitchFamily="34" charset="0"/>
              </a:endParaRPr>
            </a:p>
            <a:p>
              <a:pPr marL="0" marR="0">
                <a:spcBef>
                  <a:spcPts val="0"/>
                </a:spcBef>
                <a:spcAft>
                  <a:spcPts val="0"/>
                </a:spcAft>
              </a:pPr>
              <a:endParaRPr lang="de-DE" sz="1200" dirty="0">
                <a:solidFill>
                  <a:srgbClr val="002060"/>
                </a:solidFill>
                <a:effectLst/>
                <a:latin typeface="Helvetica" panose="020B0604020202020204" pitchFamily="34" charset="0"/>
                <a:cs typeface="Helvetica" panose="020B0604020202020204" pitchFamily="34" charset="0"/>
              </a:endParaRPr>
            </a:p>
            <a:p>
              <a:pPr marL="0" marR="0">
                <a:spcBef>
                  <a:spcPts val="0"/>
                </a:spcBef>
                <a:spcAft>
                  <a:spcPts val="0"/>
                </a:spcAft>
              </a:pPr>
              <a:r>
                <a:rPr lang="de-DE" sz="1200" dirty="0">
                  <a:solidFill>
                    <a:srgbClr val="002060"/>
                  </a:solidFill>
                  <a:effectLst/>
                  <a:latin typeface="Helvetica" panose="020B0604020202020204" pitchFamily="34" charset="0"/>
                  <a:cs typeface="Helvetica" panose="020B0604020202020204" pitchFamily="34" charset="0"/>
                </a:rPr>
                <a:t> </a:t>
              </a:r>
            </a:p>
          </p:txBody>
        </p:sp>
      </p:grpSp>
      <p:sp>
        <p:nvSpPr>
          <p:cNvPr id="17" name="TextBox 16">
            <a:extLst>
              <a:ext uri="{FF2B5EF4-FFF2-40B4-BE49-F238E27FC236}">
                <a16:creationId xmlns:a16="http://schemas.microsoft.com/office/drawing/2014/main" id="{D876ED24-B81D-B213-3EE6-439D88344F89}"/>
              </a:ext>
            </a:extLst>
          </p:cNvPr>
          <p:cNvSpPr txBox="1"/>
          <p:nvPr/>
        </p:nvSpPr>
        <p:spPr>
          <a:xfrm>
            <a:off x="535186" y="8050483"/>
            <a:ext cx="5768208" cy="635559"/>
          </a:xfrm>
          <a:prstGeom prst="rect">
            <a:avLst/>
          </a:prstGeom>
          <a:noFill/>
        </p:spPr>
        <p:txBody>
          <a:bodyPr wrap="square">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de-DE" altLang="ja-JP" sz="1000" b="1" i="0" u="none" strike="noStrike" kern="1200" cap="none" spc="0" normalizeH="0" baseline="0" noProof="0" dirty="0">
                <a:ln>
                  <a:noFill/>
                </a:ln>
                <a:solidFill>
                  <a:srgbClr val="002060"/>
                </a:solidFill>
                <a:effectLst/>
                <a:uLnTx/>
                <a:uFillTx/>
                <a:latin typeface="Helvetica" pitchFamily="2" charset="0"/>
                <a:ea typeface="游ゴシック" panose="020B0400000000000000" pitchFamily="34" charset="-128"/>
                <a:cs typeface="Times New Roman" panose="02020603050405020304" pitchFamily="18" charset="0"/>
              </a:rPr>
              <a:t>Die Emerging Leader der AFCEA Bonn e.V. als junge Generation, gestalten Veranstaltungen, erarbeiten Inhalte und bilden ein starkes Netzwerk zwischen Behörden, Wissenschaft und Industrie. Mehr über den Verein findest Du auf </a:t>
            </a:r>
            <a:r>
              <a:rPr kumimoji="0" lang="de-DE" altLang="ja-JP" sz="1000" b="1" i="0" u="none" strike="noStrike" kern="1200" cap="none" spc="0" normalizeH="0" baseline="0" noProof="0" dirty="0">
                <a:ln>
                  <a:noFill/>
                </a:ln>
                <a:solidFill>
                  <a:srgbClr val="002060"/>
                </a:solidFill>
                <a:effectLst/>
                <a:uLnTx/>
                <a:uFillTx/>
                <a:latin typeface="Helvetica" pitchFamily="2" charset="0"/>
                <a:ea typeface="游ゴシック" panose="020B0400000000000000" pitchFamily="34" charset="-128"/>
                <a:cs typeface="Times New Roman" panose="02020603050405020304" pitchFamily="18" charset="0"/>
                <a:hlinkClick r:id="rId5"/>
              </a:rPr>
              <a:t>www.afcea.de</a:t>
            </a:r>
            <a:r>
              <a:rPr kumimoji="0" lang="de-DE" altLang="ja-JP" sz="1000" b="1" i="0" u="none" strike="noStrike" kern="1200" cap="none" spc="0" normalizeH="0" baseline="0" noProof="0" dirty="0">
                <a:ln>
                  <a:noFill/>
                </a:ln>
                <a:solidFill>
                  <a:srgbClr val="002060"/>
                </a:solidFill>
                <a:effectLst/>
                <a:uLnTx/>
                <a:uFillTx/>
                <a:latin typeface="Helvetica" pitchFamily="2" charset="0"/>
                <a:ea typeface="游ゴシック" panose="020B0400000000000000" pitchFamily="34" charset="-128"/>
                <a:cs typeface="Times New Roman" panose="02020603050405020304" pitchFamily="18" charset="0"/>
              </a:rPr>
              <a:t>.</a:t>
            </a:r>
          </a:p>
        </p:txBody>
      </p:sp>
      <p:pic>
        <p:nvPicPr>
          <p:cNvPr id="18" name="Grafik 4">
            <a:extLst>
              <a:ext uri="{FF2B5EF4-FFF2-40B4-BE49-F238E27FC236}">
                <a16:creationId xmlns:a16="http://schemas.microsoft.com/office/drawing/2014/main" id="{9017651F-7E00-3129-718C-3482E2A95A4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0713" y="215622"/>
            <a:ext cx="1826456" cy="914861"/>
          </a:xfrm>
          <a:prstGeom prst="rect">
            <a:avLst/>
          </a:prstGeom>
        </p:spPr>
      </p:pic>
      <p:pic>
        <p:nvPicPr>
          <p:cNvPr id="3" name="Grafik 2" descr="Ein Bild, das Karte, Text enthält.&#10;&#10;Automatisch generierte Beschreibung">
            <a:extLst>
              <a:ext uri="{FF2B5EF4-FFF2-40B4-BE49-F238E27FC236}">
                <a16:creationId xmlns:a16="http://schemas.microsoft.com/office/drawing/2014/main" id="{36D542E8-2F73-51F8-F095-3C6AC92CC668}"/>
              </a:ext>
            </a:extLst>
          </p:cNvPr>
          <p:cNvPicPr>
            <a:picLocks noChangeAspect="1"/>
          </p:cNvPicPr>
          <p:nvPr/>
        </p:nvPicPr>
        <p:blipFill>
          <a:blip r:embed="rId8"/>
          <a:stretch>
            <a:fillRect/>
          </a:stretch>
        </p:blipFill>
        <p:spPr>
          <a:xfrm>
            <a:off x="967925" y="5170569"/>
            <a:ext cx="4787286" cy="2662751"/>
          </a:xfrm>
          <a:prstGeom prst="rect">
            <a:avLst/>
          </a:prstGeom>
        </p:spPr>
      </p:pic>
      <p:sp>
        <p:nvSpPr>
          <p:cNvPr id="19" name="Textfeld 20">
            <a:extLst>
              <a:ext uri="{FF2B5EF4-FFF2-40B4-BE49-F238E27FC236}">
                <a16:creationId xmlns:a16="http://schemas.microsoft.com/office/drawing/2014/main" id="{1808F62A-44B5-900F-C733-76D0154831E4}"/>
              </a:ext>
            </a:extLst>
          </p:cNvPr>
          <p:cNvSpPr txBox="1">
            <a:spLocks noChangeArrowheads="1"/>
          </p:cNvSpPr>
          <p:nvPr/>
        </p:nvSpPr>
        <p:spPr bwMode="auto">
          <a:xfrm>
            <a:off x="3405542" y="4024126"/>
            <a:ext cx="2295212" cy="1346106"/>
          </a:xfrm>
          <a:prstGeom prst="rect">
            <a:avLst/>
          </a:prstGeom>
          <a:noFill/>
          <a:ln>
            <a:noFill/>
          </a:ln>
        </p:spPr>
        <p:txBody>
          <a:bodyPr vert="horz" wrap="square" lIns="91440" tIns="45720" rIns="91440" bIns="45720" numCol="1" anchor="t" anchorCtr="0" compatLnSpc="1">
            <a:prstTxWarp prst="textNoShape">
              <a:avLst/>
            </a:prstTxWarp>
          </a:bodyPr>
          <a:lstStyle/>
          <a:p>
            <a:pPr marL="0" marR="0">
              <a:spcBef>
                <a:spcPts val="0"/>
              </a:spcBef>
              <a:spcAft>
                <a:spcPts val="0"/>
              </a:spcAft>
            </a:pPr>
            <a:r>
              <a:rPr lang="de-DE" sz="1200" b="1" dirty="0">
                <a:solidFill>
                  <a:srgbClr val="002060"/>
                </a:solidFill>
                <a:effectLst/>
                <a:latin typeface="Helvetica" panose="020B0604020202020204" pitchFamily="34" charset="0"/>
                <a:cs typeface="Helvetica" panose="020B0604020202020204" pitchFamily="34" charset="0"/>
              </a:rPr>
              <a:t>Zeiten</a:t>
            </a:r>
          </a:p>
          <a:p>
            <a:pPr marL="0" marR="0">
              <a:spcBef>
                <a:spcPts val="0"/>
              </a:spcBef>
              <a:spcAft>
                <a:spcPts val="0"/>
              </a:spcAft>
            </a:pPr>
            <a:r>
              <a:rPr lang="de-DE" sz="1200" dirty="0">
                <a:solidFill>
                  <a:srgbClr val="002060"/>
                </a:solidFill>
                <a:effectLst/>
                <a:latin typeface="Helvetica" panose="020B0604020202020204" pitchFamily="34" charset="0"/>
                <a:cs typeface="Helvetica" panose="020B0604020202020204" pitchFamily="34" charset="0"/>
              </a:rPr>
              <a:t>Treffen: </a:t>
            </a:r>
            <a:r>
              <a:rPr lang="de-DE" sz="1200" b="1" dirty="0">
                <a:solidFill>
                  <a:srgbClr val="002060"/>
                </a:solidFill>
                <a:effectLst/>
                <a:latin typeface="Helvetica" panose="020B0604020202020204" pitchFamily="34" charset="0"/>
                <a:cs typeface="Helvetica" panose="020B0604020202020204" pitchFamily="34" charset="0"/>
              </a:rPr>
              <a:t>bis 19:15 Uhr</a:t>
            </a:r>
          </a:p>
          <a:p>
            <a:pPr marL="0" marR="0">
              <a:spcBef>
                <a:spcPts val="0"/>
              </a:spcBef>
              <a:spcAft>
                <a:spcPts val="0"/>
              </a:spcAft>
            </a:pPr>
            <a:r>
              <a:rPr lang="de-DE" sz="1200" dirty="0">
                <a:solidFill>
                  <a:srgbClr val="002060"/>
                </a:solidFill>
                <a:latin typeface="Helvetica" panose="020B0604020202020204" pitchFamily="34" charset="0"/>
                <a:cs typeface="Helvetica" panose="020B0604020202020204" pitchFamily="34" charset="0"/>
              </a:rPr>
              <a:t>Abfahrt: 19:30 Uhr (pünktlich)</a:t>
            </a:r>
          </a:p>
          <a:p>
            <a:pPr marL="0" marR="0">
              <a:spcBef>
                <a:spcPts val="0"/>
              </a:spcBef>
              <a:spcAft>
                <a:spcPts val="0"/>
              </a:spcAft>
            </a:pPr>
            <a:r>
              <a:rPr lang="de-DE" sz="1200" dirty="0">
                <a:solidFill>
                  <a:srgbClr val="002060"/>
                </a:solidFill>
                <a:effectLst/>
                <a:latin typeface="Helvetica" panose="020B0604020202020204" pitchFamily="34" charset="0"/>
                <a:cs typeface="Helvetica" panose="020B0604020202020204" pitchFamily="34" charset="0"/>
              </a:rPr>
              <a:t>Anlegen: 22</a:t>
            </a:r>
            <a:r>
              <a:rPr lang="de-DE" sz="1200" dirty="0">
                <a:solidFill>
                  <a:srgbClr val="002060"/>
                </a:solidFill>
                <a:latin typeface="Helvetica" panose="020B0604020202020204" pitchFamily="34" charset="0"/>
                <a:cs typeface="Helvetica" panose="020B0604020202020204" pitchFamily="34" charset="0"/>
              </a:rPr>
              <a:t>:30 Uhr</a:t>
            </a:r>
            <a:endParaRPr lang="de-DE" sz="1200" dirty="0">
              <a:solidFill>
                <a:srgbClr val="002060"/>
              </a:solidFill>
              <a:effectLst/>
              <a:latin typeface="Helvetica" panose="020B0604020202020204" pitchFamily="34" charset="0"/>
              <a:cs typeface="Helvetica" panose="020B0604020202020204" pitchFamily="34" charset="0"/>
            </a:endParaRPr>
          </a:p>
          <a:p>
            <a:pPr marL="0" marR="0">
              <a:spcBef>
                <a:spcPts val="0"/>
              </a:spcBef>
              <a:spcAft>
                <a:spcPts val="0"/>
              </a:spcAft>
            </a:pPr>
            <a:endParaRPr lang="de-DE" sz="1200" dirty="0">
              <a:solidFill>
                <a:srgbClr val="002060"/>
              </a:solidFill>
              <a:latin typeface="Helvetica" panose="020B0604020202020204" pitchFamily="34" charset="0"/>
              <a:cs typeface="Helvetica" panose="020B0604020202020204" pitchFamily="34" charset="0"/>
            </a:endParaRPr>
          </a:p>
          <a:p>
            <a:pPr marL="0" marR="0">
              <a:spcBef>
                <a:spcPts val="0"/>
              </a:spcBef>
              <a:spcAft>
                <a:spcPts val="0"/>
              </a:spcAft>
            </a:pPr>
            <a:endParaRPr lang="de-DE" sz="1200" dirty="0">
              <a:solidFill>
                <a:srgbClr val="002060"/>
              </a:solidFill>
              <a:effectLst/>
              <a:latin typeface="Helvetica" panose="020B0604020202020204" pitchFamily="34" charset="0"/>
              <a:cs typeface="Helvetica" panose="020B0604020202020204" pitchFamily="34" charset="0"/>
            </a:endParaRPr>
          </a:p>
          <a:p>
            <a:pPr marL="0" marR="0">
              <a:spcBef>
                <a:spcPts val="0"/>
              </a:spcBef>
              <a:spcAft>
                <a:spcPts val="0"/>
              </a:spcAft>
            </a:pPr>
            <a:r>
              <a:rPr lang="de-DE" sz="1200" dirty="0">
                <a:solidFill>
                  <a:srgbClr val="002060"/>
                </a:solidFill>
                <a:effectLst/>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41382622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DE723224C574EAFA19C8761C50D2E" ma:contentTypeVersion="16" ma:contentTypeDescription="Create a new document." ma:contentTypeScope="" ma:versionID="523137f29276999377a76d3451ba2bdb">
  <xsd:schema xmlns:xsd="http://www.w3.org/2001/XMLSchema" xmlns:xs="http://www.w3.org/2001/XMLSchema" xmlns:p="http://schemas.microsoft.com/office/2006/metadata/properties" xmlns:ns3="1b440fe2-7c61-4a32-bd37-3d9d6d1500bc" xmlns:ns4="407df4b0-5032-4d77-b226-908cc1f3fe87" targetNamespace="http://schemas.microsoft.com/office/2006/metadata/properties" ma:root="true" ma:fieldsID="68bf037ce806753f136691d5b3dbf3eb" ns3:_="" ns4:_="">
    <xsd:import namespace="1b440fe2-7c61-4a32-bd37-3d9d6d1500bc"/>
    <xsd:import namespace="407df4b0-5032-4d77-b226-908cc1f3fe8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40fe2-7c61-4a32-bd37-3d9d6d1500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7df4b0-5032-4d77-b226-908cc1f3fe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07df4b0-5032-4d77-b226-908cc1f3fe87" xsi:nil="true"/>
  </documentManagement>
</p:properties>
</file>

<file path=customXml/itemProps1.xml><?xml version="1.0" encoding="utf-8"?>
<ds:datastoreItem xmlns:ds="http://schemas.openxmlformats.org/officeDocument/2006/customXml" ds:itemID="{DCFED4FB-61DA-4343-967B-09A2C5E20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40fe2-7c61-4a32-bd37-3d9d6d1500bc"/>
    <ds:schemaRef ds:uri="407df4b0-5032-4d77-b226-908cc1f3f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5E5147-2E6B-4622-B0AC-56A179306A02}">
  <ds:schemaRefs>
    <ds:schemaRef ds:uri="http://schemas.microsoft.com/sharepoint/v3/contenttype/forms"/>
  </ds:schemaRefs>
</ds:datastoreItem>
</file>

<file path=customXml/itemProps3.xml><?xml version="1.0" encoding="utf-8"?>
<ds:datastoreItem xmlns:ds="http://schemas.openxmlformats.org/officeDocument/2006/customXml" ds:itemID="{9CF332A5-5612-4327-8ED0-151FF87CF80B}">
  <ds:schemaRefs>
    <ds:schemaRef ds:uri="http://purl.org/dc/terms/"/>
    <ds:schemaRef ds:uri="407df4b0-5032-4d77-b226-908cc1f3fe87"/>
    <ds:schemaRef ds:uri="http://schemas.microsoft.com/office/2006/documentManagement/types"/>
    <ds:schemaRef ds:uri="http://schemas.openxmlformats.org/package/2006/metadata/core-properties"/>
    <ds:schemaRef ds:uri="http://purl.org/dc/elements/1.1/"/>
    <ds:schemaRef ds:uri="1b440fe2-7c61-4a32-bd37-3d9d6d1500bc"/>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405</Words>
  <Application>Microsoft Macintosh PowerPoint</Application>
  <PresentationFormat>A4-Papier (210 x 297 mm)</PresentationFormat>
  <Paragraphs>50</Paragraphs>
  <Slides>2</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Helvetica</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Justus Groth1</dc:creator>
  <cp:lastModifiedBy>Justus Groth</cp:lastModifiedBy>
  <cp:revision>46</cp:revision>
  <cp:lastPrinted>2021-07-01T15:50:23Z</cp:lastPrinted>
  <dcterms:created xsi:type="dcterms:W3CDTF">2021-06-04T20:29:58Z</dcterms:created>
  <dcterms:modified xsi:type="dcterms:W3CDTF">2025-04-14T12:36:01Z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0x010100731DE723224C574EAFA19C8761C50D2E</vt:lpwstr>
  </property>
  <property fmtid="{D5CDD505-2E9C-101B-9397-08002B2CF9AE}" pid="3" name="MSIP_Label_d210e4fd-1ff5-4324-97e9-6e0860215bae_Enabled">
    <vt:lpwstr>true</vt:lpwstr>
  </property>
  <property fmtid="{D5CDD505-2E9C-101B-9397-08002B2CF9AE}" pid="4" name="MSIP_Label_d210e4fd-1ff5-4324-97e9-6e0860215bae_SetDate">
    <vt:lpwstr>2025-04-14T11:35:08Z</vt:lpwstr>
  </property>
  <property fmtid="{D5CDD505-2E9C-101B-9397-08002B2CF9AE}" pid="5" name="MSIP_Label_d210e4fd-1ff5-4324-97e9-6e0860215bae_Method">
    <vt:lpwstr>Standard</vt:lpwstr>
  </property>
  <property fmtid="{D5CDD505-2E9C-101B-9397-08002B2CF9AE}" pid="6" name="MSIP_Label_d210e4fd-1ff5-4324-97e9-6e0860215bae_Name">
    <vt:lpwstr>d210e4fd-1ff5-4324-97e9-6e0860215bae</vt:lpwstr>
  </property>
  <property fmtid="{D5CDD505-2E9C-101B-9397-08002B2CF9AE}" pid="7" name="MSIP_Label_d210e4fd-1ff5-4324-97e9-6e0860215bae_SiteId">
    <vt:lpwstr>8e656664-5f36-4a5b-954c-c5405fd29206</vt:lpwstr>
  </property>
  <property fmtid="{D5CDD505-2E9C-101B-9397-08002B2CF9AE}" pid="8" name="MSIP_Label_d210e4fd-1ff5-4324-97e9-6e0860215bae_ActionId">
    <vt:lpwstr>89571b7d-439d-4956-a40e-290f49f2e168</vt:lpwstr>
  </property>
  <property fmtid="{D5CDD505-2E9C-101B-9397-08002B2CF9AE}" pid="9" name="MSIP_Label_d210e4fd-1ff5-4324-97e9-6e0860215bae_ContentBits">
    <vt:lpwstr>0</vt:lpwstr>
  </property>
  <property fmtid="{D5CDD505-2E9C-101B-9397-08002B2CF9AE}" pid="10" name="MSIP_Label_d210e4fd-1ff5-4324-97e9-6e0860215bae_Tag">
    <vt:lpwstr>10, 3, 0, 1</vt:lpwstr>
  </property>
</Properties>
</file>