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6"/>
  </p:notesMasterIdLst>
  <p:sldIdLst>
    <p:sldId id="263"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ruppenbesuch" id="{B2426022-FE88-4530-B44C-2696208C1E34}">
          <p14:sldIdLst>
            <p14:sldId id="263"/>
          </p14:sldIdLst>
        </p14:section>
      </p14:sectionLst>
    </p:ex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us Groth1" initials="JG" lastIdx="4" clrIdx="0">
    <p:extLst>
      <p:ext uri="{19B8F6BF-5375-455C-9EA6-DF929625EA0E}">
        <p15:presenceInfo xmlns:p15="http://schemas.microsoft.com/office/powerpoint/2012/main" userId="S::justus.groth1@ibm.com::4d35be79-c293-4c3b-adb7-33dbf93f147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8DC4E2"/>
    <a:srgbClr val="9DAD66"/>
    <a:srgbClr val="CACCB6"/>
    <a:srgbClr val="6F7961"/>
    <a:srgbClr val="69736A"/>
    <a:srgbClr val="78826A"/>
    <a:srgbClr val="48577E"/>
    <a:srgbClr val="3986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06F4EF-821A-4934-A323-F8C77A0F160E}" v="17" dt="2025-05-25T13:19:17.5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52" autoAdjust="0"/>
    <p:restoredTop sz="94582" autoAdjust="0"/>
  </p:normalViewPr>
  <p:slideViewPr>
    <p:cSldViewPr snapToObjects="1">
      <p:cViewPr varScale="1">
        <p:scale>
          <a:sx n="57" d="100"/>
          <a:sy n="57" d="100"/>
        </p:scale>
        <p:origin x="2342" y="101"/>
      </p:cViewPr>
      <p:guideLst>
        <p:guide orient="horz" pos="3120"/>
        <p:guide pos="2160"/>
      </p:guideLst>
    </p:cSldViewPr>
  </p:slideViewPr>
  <p:notesTextViewPr>
    <p:cViewPr>
      <p:scale>
        <a:sx n="1" d="1"/>
        <a:sy n="1" d="1"/>
      </p:scale>
      <p:origin x="0" y="0"/>
    </p:cViewPr>
  </p:notesTextViewPr>
  <p:notesViewPr>
    <p:cSldViewPr snapToGrid="0" snapToObjects="1">
      <p:cViewPr varScale="1">
        <p:scale>
          <a:sx n="93" d="100"/>
          <a:sy n="93" d="100"/>
        </p:scale>
        <p:origin x="2576" y="21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701A5C-D919-BC40-8F92-87EAA28468EE}" type="datetimeFigureOut">
              <a:rPr lang="de-DE" smtClean="0"/>
              <a:t>02.06.2025</a:t>
            </a:fld>
            <a:endParaRPr lang="de-DE"/>
          </a:p>
        </p:txBody>
      </p:sp>
      <p:sp>
        <p:nvSpPr>
          <p:cNvPr id="4" name="Folienbildplatzhalt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B09377-3873-6440-81DA-B38C5E52B1AF}" type="slidenum">
              <a:rPr lang="de-DE" smtClean="0"/>
              <a:t>‹Nr.›</a:t>
            </a:fld>
            <a:endParaRPr lang="de-DE"/>
          </a:p>
        </p:txBody>
      </p:sp>
    </p:spTree>
    <p:extLst>
      <p:ext uri="{BB962C8B-B14F-4D97-AF65-F5344CB8AC3E}">
        <p14:creationId xmlns:p14="http://schemas.microsoft.com/office/powerpoint/2010/main" val="2274332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5"/>
          </p:nvPr>
        </p:nvSpPr>
        <p:spPr/>
        <p:txBody>
          <a:bodyPr/>
          <a:lstStyle/>
          <a:p>
            <a:fld id="{0BB09377-3873-6440-81DA-B38C5E52B1AF}" type="slidenum">
              <a:rPr lang="de-DE" smtClean="0"/>
              <a:t>1</a:t>
            </a:fld>
            <a:endParaRPr lang="de-DE"/>
          </a:p>
        </p:txBody>
      </p:sp>
    </p:spTree>
    <p:extLst>
      <p:ext uri="{BB962C8B-B14F-4D97-AF65-F5344CB8AC3E}">
        <p14:creationId xmlns:p14="http://schemas.microsoft.com/office/powerpoint/2010/main" val="66971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e-DE"/>
              <a:t>Mastertitelformat bearbeiten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9FD40741-819F-184A-A4BE-5CFCA82739DE}" type="datetimeFigureOut">
              <a:rPr lang="de-DE" smtClean="0"/>
              <a:t>02.06.2025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474F679-7202-BC4F-BA60-29F758CAEF47}" type="slidenum">
              <a:rPr lang="de-DE" smtClean="0"/>
              <a:t>‹Nr.›</a:t>
            </a:fld>
            <a:endParaRPr lang="de-DE"/>
          </a:p>
        </p:txBody>
      </p:sp>
    </p:spTree>
    <p:extLst>
      <p:ext uri="{BB962C8B-B14F-4D97-AF65-F5344CB8AC3E}">
        <p14:creationId xmlns:p14="http://schemas.microsoft.com/office/powerpoint/2010/main" val="2168822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FD40741-819F-184A-A4BE-5CFCA82739DE}" type="datetimeFigureOut">
              <a:rPr lang="de-DE" smtClean="0"/>
              <a:t>02.06.2025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474F679-7202-BC4F-BA60-29F758CAEF47}" type="slidenum">
              <a:rPr lang="de-DE" smtClean="0"/>
              <a:t>‹Nr.›</a:t>
            </a:fld>
            <a:endParaRPr lang="de-DE"/>
          </a:p>
        </p:txBody>
      </p:sp>
    </p:spTree>
    <p:extLst>
      <p:ext uri="{BB962C8B-B14F-4D97-AF65-F5344CB8AC3E}">
        <p14:creationId xmlns:p14="http://schemas.microsoft.com/office/powerpoint/2010/main" val="2750723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FD40741-819F-184A-A4BE-5CFCA82739DE}" type="datetimeFigureOut">
              <a:rPr lang="de-DE" smtClean="0"/>
              <a:t>02.06.2025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474F679-7202-BC4F-BA60-29F758CAEF47}" type="slidenum">
              <a:rPr lang="de-DE" smtClean="0"/>
              <a:t>‹Nr.›</a:t>
            </a:fld>
            <a:endParaRPr lang="de-DE"/>
          </a:p>
        </p:txBody>
      </p:sp>
    </p:spTree>
    <p:extLst>
      <p:ext uri="{BB962C8B-B14F-4D97-AF65-F5344CB8AC3E}">
        <p14:creationId xmlns:p14="http://schemas.microsoft.com/office/powerpoint/2010/main" val="3798116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FD40741-819F-184A-A4BE-5CFCA82739DE}" type="datetimeFigureOut">
              <a:rPr lang="de-DE" smtClean="0"/>
              <a:t>02.06.2025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474F679-7202-BC4F-BA60-29F758CAEF47}" type="slidenum">
              <a:rPr lang="de-DE" smtClean="0"/>
              <a:t>‹Nr.›</a:t>
            </a:fld>
            <a:endParaRPr lang="de-DE"/>
          </a:p>
        </p:txBody>
      </p:sp>
    </p:spTree>
    <p:extLst>
      <p:ext uri="{BB962C8B-B14F-4D97-AF65-F5344CB8AC3E}">
        <p14:creationId xmlns:p14="http://schemas.microsoft.com/office/powerpoint/2010/main" val="183106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e-DE"/>
              <a:t>Mastertitelformat bearbeiten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9FD40741-819F-184A-A4BE-5CFCA82739DE}" type="datetimeFigureOut">
              <a:rPr lang="de-DE" smtClean="0"/>
              <a:t>02.06.2025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474F679-7202-BC4F-BA60-29F758CAEF47}" type="slidenum">
              <a:rPr lang="de-DE" smtClean="0"/>
              <a:t>‹Nr.›</a:t>
            </a:fld>
            <a:endParaRPr lang="de-DE"/>
          </a:p>
        </p:txBody>
      </p:sp>
    </p:spTree>
    <p:extLst>
      <p:ext uri="{BB962C8B-B14F-4D97-AF65-F5344CB8AC3E}">
        <p14:creationId xmlns:p14="http://schemas.microsoft.com/office/powerpoint/2010/main" val="1471756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9FD40741-819F-184A-A4BE-5CFCA82739DE}" type="datetimeFigureOut">
              <a:rPr lang="de-DE" smtClean="0"/>
              <a:t>02.06.2025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474F679-7202-BC4F-BA60-29F758CAEF47}" type="slidenum">
              <a:rPr lang="de-DE" smtClean="0"/>
              <a:t>‹Nr.›</a:t>
            </a:fld>
            <a:endParaRPr lang="de-DE"/>
          </a:p>
        </p:txBody>
      </p:sp>
    </p:spTree>
    <p:extLst>
      <p:ext uri="{BB962C8B-B14F-4D97-AF65-F5344CB8AC3E}">
        <p14:creationId xmlns:p14="http://schemas.microsoft.com/office/powerpoint/2010/main" val="3177766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e-DE"/>
              <a:t>Mastertitelformat bearbeiten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Content Placeholder 3"/>
          <p:cNvSpPr>
            <a:spLocks noGrp="1"/>
          </p:cNvSpPr>
          <p:nvPr>
            <p:ph sz="half" idx="2"/>
          </p:nvPr>
        </p:nvSpPr>
        <p:spPr>
          <a:xfrm>
            <a:off x="472381" y="3618442"/>
            <a:ext cx="2901255"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Content Placeholder 5"/>
          <p:cNvSpPr>
            <a:spLocks noGrp="1"/>
          </p:cNvSpPr>
          <p:nvPr>
            <p:ph sz="quarter" idx="4"/>
          </p:nvPr>
        </p:nvSpPr>
        <p:spPr>
          <a:xfrm>
            <a:off x="3471863" y="3618442"/>
            <a:ext cx="2915543"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9FD40741-819F-184A-A4BE-5CFCA82739DE}" type="datetimeFigureOut">
              <a:rPr lang="de-DE" smtClean="0"/>
              <a:t>02.06.2025</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2474F679-7202-BC4F-BA60-29F758CAEF47}" type="slidenum">
              <a:rPr lang="de-DE" smtClean="0"/>
              <a:t>‹Nr.›</a:t>
            </a:fld>
            <a:endParaRPr lang="de-DE"/>
          </a:p>
        </p:txBody>
      </p:sp>
    </p:spTree>
    <p:extLst>
      <p:ext uri="{BB962C8B-B14F-4D97-AF65-F5344CB8AC3E}">
        <p14:creationId xmlns:p14="http://schemas.microsoft.com/office/powerpoint/2010/main" val="93888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9FD40741-819F-184A-A4BE-5CFCA82739DE}" type="datetimeFigureOut">
              <a:rPr lang="de-DE" smtClean="0"/>
              <a:t>02.06.2025</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2474F679-7202-BC4F-BA60-29F758CAEF47}" type="slidenum">
              <a:rPr lang="de-DE" smtClean="0"/>
              <a:t>‹Nr.›</a:t>
            </a:fld>
            <a:endParaRPr lang="de-DE"/>
          </a:p>
        </p:txBody>
      </p:sp>
    </p:spTree>
    <p:extLst>
      <p:ext uri="{BB962C8B-B14F-4D97-AF65-F5344CB8AC3E}">
        <p14:creationId xmlns:p14="http://schemas.microsoft.com/office/powerpoint/2010/main" val="3145802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D40741-819F-184A-A4BE-5CFCA82739DE}" type="datetimeFigureOut">
              <a:rPr lang="de-DE" smtClean="0"/>
              <a:t>02.06.2025</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2474F679-7202-BC4F-BA60-29F758CAEF47}" type="slidenum">
              <a:rPr lang="de-DE" smtClean="0"/>
              <a:t>‹Nr.›</a:t>
            </a:fld>
            <a:endParaRPr lang="de-DE"/>
          </a:p>
        </p:txBody>
      </p:sp>
    </p:spTree>
    <p:extLst>
      <p:ext uri="{BB962C8B-B14F-4D97-AF65-F5344CB8AC3E}">
        <p14:creationId xmlns:p14="http://schemas.microsoft.com/office/powerpoint/2010/main" val="1045667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9FD40741-819F-184A-A4BE-5CFCA82739DE}" type="datetimeFigureOut">
              <a:rPr lang="de-DE" smtClean="0"/>
              <a:t>02.06.2025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474F679-7202-BC4F-BA60-29F758CAEF47}" type="slidenum">
              <a:rPr lang="de-DE" smtClean="0"/>
              <a:t>‹Nr.›</a:t>
            </a:fld>
            <a:endParaRPr lang="de-DE"/>
          </a:p>
        </p:txBody>
      </p:sp>
    </p:spTree>
    <p:extLst>
      <p:ext uri="{BB962C8B-B14F-4D97-AF65-F5344CB8AC3E}">
        <p14:creationId xmlns:p14="http://schemas.microsoft.com/office/powerpoint/2010/main" val="3516293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9FD40741-819F-184A-A4BE-5CFCA82739DE}" type="datetimeFigureOut">
              <a:rPr lang="de-DE" smtClean="0"/>
              <a:t>02.06.2025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474F679-7202-BC4F-BA60-29F758CAEF47}" type="slidenum">
              <a:rPr lang="de-DE" smtClean="0"/>
              <a:t>‹Nr.›</a:t>
            </a:fld>
            <a:endParaRPr lang="de-DE"/>
          </a:p>
        </p:txBody>
      </p:sp>
    </p:spTree>
    <p:extLst>
      <p:ext uri="{BB962C8B-B14F-4D97-AF65-F5344CB8AC3E}">
        <p14:creationId xmlns:p14="http://schemas.microsoft.com/office/powerpoint/2010/main" val="3377155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FD40741-819F-184A-A4BE-5CFCA82739DE}" type="datetimeFigureOut">
              <a:rPr lang="de-DE" smtClean="0"/>
              <a:t>02.06.2025</a:t>
            </a:fld>
            <a:endParaRPr lang="de-DE"/>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474F679-7202-BC4F-BA60-29F758CAEF47}" type="slidenum">
              <a:rPr lang="de-DE" smtClean="0"/>
              <a:t>‹Nr.›</a:t>
            </a:fld>
            <a:endParaRPr lang="de-DE"/>
          </a:p>
        </p:txBody>
      </p:sp>
    </p:spTree>
    <p:extLst>
      <p:ext uri="{BB962C8B-B14F-4D97-AF65-F5344CB8AC3E}">
        <p14:creationId xmlns:p14="http://schemas.microsoft.com/office/powerpoint/2010/main" val="23962352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afcea.de/" TargetMode="External"/><Relationship Id="rId3" Type="http://schemas.openxmlformats.org/officeDocument/2006/relationships/image" Target="../media/image1.png"/><Relationship Id="rId7" Type="http://schemas.openxmlformats.org/officeDocument/2006/relationships/hyperlink" Target="https://www.afcea.de/veranstaltungen/emerging-leaders-events/anmeldetool-ela.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hyperlink" Target="https://www.bundeswehr.de/de/bundeswehr-erleben/veranstaltungen-bundeswehr/tag-der-bundeswehr-2025-koeln-5887982" TargetMode="External"/><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7C913CA-FF5A-8F1F-B93D-45716837961A}"/>
              </a:ext>
            </a:extLst>
          </p:cNvPr>
          <p:cNvPicPr>
            <a:picLocks noChangeAspect="1"/>
          </p:cNvPicPr>
          <p:nvPr/>
        </p:nvPicPr>
        <p:blipFill>
          <a:blip r:embed="rId3">
            <a:alphaModFix amt="85000"/>
          </a:blip>
          <a:stretch>
            <a:fillRect/>
          </a:stretch>
        </p:blipFill>
        <p:spPr>
          <a:xfrm>
            <a:off x="0" y="-13236"/>
            <a:ext cx="6858000" cy="3889648"/>
          </a:xfrm>
          <a:prstGeom prst="rect">
            <a:avLst/>
          </a:prstGeom>
        </p:spPr>
      </p:pic>
      <p:sp>
        <p:nvSpPr>
          <p:cNvPr id="9" name="Textfeld 4">
            <a:extLst>
              <a:ext uri="{FF2B5EF4-FFF2-40B4-BE49-F238E27FC236}">
                <a16:creationId xmlns:a16="http://schemas.microsoft.com/office/drawing/2014/main" id="{959435C4-DD38-1845-8D8F-26E88753ACFC}"/>
              </a:ext>
            </a:extLst>
          </p:cNvPr>
          <p:cNvSpPr txBox="1">
            <a:spLocks noChangeArrowheads="1"/>
          </p:cNvSpPr>
          <p:nvPr/>
        </p:nvSpPr>
        <p:spPr bwMode="auto">
          <a:xfrm>
            <a:off x="530344" y="4017021"/>
            <a:ext cx="5760640" cy="5311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a:r>
              <a:rPr lang="de-DE" altLang="ja-JP" sz="1200" dirty="0">
                <a:solidFill>
                  <a:srgbClr val="002060"/>
                </a:solidFill>
                <a:cs typeface="Times New Roman" panose="02020603050405020304" pitchFamily="18" charset="0"/>
              </a:rPr>
              <a:t>Gemeinsam besuchen wir am Tag der Bundeswehr die Luftwaffenkaserne Köln-Wahn und nehmen an dem Tagesprogramm vor Ort teil. Unter dem </a:t>
            </a:r>
            <a:r>
              <a:rPr lang="de-DE" altLang="ja-JP" sz="1200" b="1" dirty="0">
                <a:solidFill>
                  <a:srgbClr val="002060"/>
                </a:solidFill>
                <a:cs typeface="Times New Roman" panose="02020603050405020304" pitchFamily="18" charset="0"/>
              </a:rPr>
              <a:t>Motto „</a:t>
            </a:r>
            <a:r>
              <a:rPr lang="en-US" altLang="ja-JP" sz="1200" b="1" dirty="0">
                <a:solidFill>
                  <a:srgbClr val="002060"/>
                </a:solidFill>
                <a:cs typeface="Times New Roman" panose="02020603050405020304" pitchFamily="18" charset="0"/>
              </a:rPr>
              <a:t>IT – One Key to AIR POWER</a:t>
            </a:r>
            <a:r>
              <a:rPr lang="de-DE" altLang="ja-JP" sz="1200" b="1" dirty="0">
                <a:solidFill>
                  <a:srgbClr val="002060"/>
                </a:solidFill>
                <a:cs typeface="Times New Roman" panose="02020603050405020304" pitchFamily="18" charset="0"/>
              </a:rPr>
              <a:t>“ </a:t>
            </a:r>
            <a:r>
              <a:rPr lang="de-DE" altLang="ja-JP" sz="1200" dirty="0">
                <a:solidFill>
                  <a:srgbClr val="002060"/>
                </a:solidFill>
                <a:cs typeface="Times New Roman" panose="02020603050405020304" pitchFamily="18" charset="0"/>
              </a:rPr>
              <a:t>haben wir die Chance </a:t>
            </a:r>
            <a:r>
              <a:rPr lang="en-US" altLang="ja-JP" sz="1200" dirty="0">
                <a:solidFill>
                  <a:srgbClr val="002060"/>
                </a:solidFill>
                <a:cs typeface="Times New Roman" panose="02020603050405020304" pitchFamily="18" charset="0"/>
              </a:rPr>
              <a:t>das Display der </a:t>
            </a:r>
            <a:r>
              <a:rPr lang="en-US" altLang="ja-JP" sz="1200" b="1" dirty="0">
                <a:solidFill>
                  <a:srgbClr val="002060"/>
                </a:solidFill>
                <a:cs typeface="Times New Roman" panose="02020603050405020304" pitchFamily="18" charset="0"/>
              </a:rPr>
              <a:t>IT-/FüUstg Lw </a:t>
            </a:r>
            <a:r>
              <a:rPr lang="de-DE" altLang="ja-JP" sz="1200" b="1" dirty="0">
                <a:solidFill>
                  <a:srgbClr val="002060"/>
                </a:solidFill>
                <a:cs typeface="Times New Roman" panose="02020603050405020304" pitchFamily="18" charset="0"/>
              </a:rPr>
              <a:t>vor Ort </a:t>
            </a:r>
            <a:r>
              <a:rPr lang="de-DE" altLang="ja-JP" sz="1200" dirty="0">
                <a:solidFill>
                  <a:srgbClr val="002060"/>
                </a:solidFill>
                <a:cs typeface="Times New Roman" panose="02020603050405020304" pitchFamily="18" charset="0"/>
              </a:rPr>
              <a:t>anzusehen und möchten in den Austausch mit den Fachexperten der Bundeswehr treten.  Weitere Informationen zum Rahmenprogramm findet ihr </a:t>
            </a:r>
            <a:r>
              <a:rPr lang="de-DE" altLang="ja-JP" sz="1200" dirty="0">
                <a:solidFill>
                  <a:srgbClr val="002060"/>
                </a:solidFill>
                <a:cs typeface="Times New Roman" panose="02020603050405020304" pitchFamily="18" charset="0"/>
                <a:hlinkClick r:id="rId4"/>
              </a:rPr>
              <a:t>hier</a:t>
            </a:r>
            <a:r>
              <a:rPr lang="de-DE" altLang="ja-JP" sz="1200" dirty="0">
                <a:solidFill>
                  <a:srgbClr val="002060"/>
                </a:solidFill>
                <a:cs typeface="Times New Roman" panose="02020603050405020304" pitchFamily="18" charset="0"/>
              </a:rPr>
              <a:t>. </a:t>
            </a:r>
            <a:endParaRPr lang="de-DE" altLang="ja-JP" sz="1400" b="1" dirty="0">
              <a:solidFill>
                <a:srgbClr val="002060"/>
              </a:solidFill>
              <a:cs typeface="Times New Roman" panose="02020603050405020304" pitchFamily="18" charset="0"/>
            </a:endParaRPr>
          </a:p>
          <a:p>
            <a:pPr algn="just"/>
            <a:endParaRPr lang="de-DE" altLang="ja-JP" sz="1400" b="1" dirty="0">
              <a:solidFill>
                <a:srgbClr val="002060"/>
              </a:solidFill>
              <a:cs typeface="Times New Roman" panose="02020603050405020304" pitchFamily="18" charset="0"/>
            </a:endParaRPr>
          </a:p>
          <a:p>
            <a:pPr algn="just"/>
            <a:endParaRPr lang="de-DE" altLang="ja-JP" sz="1400" b="1" dirty="0">
              <a:solidFill>
                <a:srgbClr val="002060"/>
              </a:solidFill>
              <a:cs typeface="Times New Roman" panose="02020603050405020304" pitchFamily="18" charset="0"/>
            </a:endParaRPr>
          </a:p>
          <a:p>
            <a:pPr algn="just">
              <a:lnSpc>
                <a:spcPct val="120000"/>
              </a:lnSpc>
            </a:pPr>
            <a:endParaRPr lang="de-DE" altLang="ja-JP" sz="1400" b="1" dirty="0">
              <a:solidFill>
                <a:srgbClr val="002060"/>
              </a:solidFill>
              <a:cs typeface="Times New Roman" panose="02020603050405020304" pitchFamily="18" charset="0"/>
            </a:endParaRPr>
          </a:p>
          <a:p>
            <a:pPr algn="just">
              <a:lnSpc>
                <a:spcPct val="120000"/>
              </a:lnSpc>
            </a:pPr>
            <a:endParaRPr lang="de-DE" altLang="ja-JP" sz="1400" b="1" dirty="0">
              <a:solidFill>
                <a:srgbClr val="002060"/>
              </a:solidFill>
              <a:cs typeface="Times New Roman" panose="02020603050405020304" pitchFamily="18" charset="0"/>
            </a:endParaRPr>
          </a:p>
          <a:p>
            <a:pPr algn="just">
              <a:lnSpc>
                <a:spcPct val="120000"/>
              </a:lnSpc>
              <a:spcAft>
                <a:spcPts val="600"/>
              </a:spcAft>
            </a:pPr>
            <a:endParaRPr lang="de-DE" altLang="ja-JP" sz="1400" b="1" dirty="0">
              <a:solidFill>
                <a:srgbClr val="002060"/>
              </a:solidFill>
              <a:cs typeface="Times New Roman" panose="02020603050405020304" pitchFamily="18" charset="0"/>
            </a:endParaRPr>
          </a:p>
          <a:p>
            <a:pPr algn="just">
              <a:lnSpc>
                <a:spcPct val="120000"/>
              </a:lnSpc>
              <a:spcAft>
                <a:spcPts val="600"/>
              </a:spcAft>
            </a:pPr>
            <a:endParaRPr lang="de-DE" altLang="ja-JP" sz="1400" b="1" dirty="0">
              <a:solidFill>
                <a:srgbClr val="002060"/>
              </a:solidFill>
              <a:cs typeface="Times New Roman" panose="02020603050405020304" pitchFamily="18" charset="0"/>
            </a:endParaRPr>
          </a:p>
          <a:p>
            <a:pPr algn="just">
              <a:lnSpc>
                <a:spcPct val="120000"/>
              </a:lnSpc>
              <a:spcAft>
                <a:spcPts val="600"/>
              </a:spcAft>
            </a:pPr>
            <a:endParaRPr lang="de-DE" altLang="ja-JP" sz="1400" b="1" dirty="0">
              <a:solidFill>
                <a:srgbClr val="002060"/>
              </a:solidFill>
              <a:cs typeface="Times New Roman" panose="02020603050405020304" pitchFamily="18" charset="0"/>
            </a:endParaRPr>
          </a:p>
          <a:p>
            <a:pPr algn="just">
              <a:lnSpc>
                <a:spcPct val="120000"/>
              </a:lnSpc>
            </a:pPr>
            <a:endParaRPr lang="de-DE" altLang="ja-JP" sz="1400" b="1" dirty="0">
              <a:solidFill>
                <a:srgbClr val="002060"/>
              </a:solidFill>
              <a:cs typeface="Times New Roman" panose="02020603050405020304" pitchFamily="18" charset="0"/>
            </a:endParaRPr>
          </a:p>
          <a:p>
            <a:pPr algn="just">
              <a:lnSpc>
                <a:spcPct val="120000"/>
              </a:lnSpc>
            </a:pPr>
            <a:endParaRPr lang="de-DE" altLang="ja-JP" sz="1400" b="1" dirty="0">
              <a:solidFill>
                <a:srgbClr val="002060"/>
              </a:solidFill>
              <a:cs typeface="Times New Roman" panose="02020603050405020304" pitchFamily="18" charset="0"/>
            </a:endParaRPr>
          </a:p>
        </p:txBody>
      </p:sp>
      <p:sp>
        <p:nvSpPr>
          <p:cNvPr id="11" name="Rectangle 10">
            <a:extLst>
              <a:ext uri="{FF2B5EF4-FFF2-40B4-BE49-F238E27FC236}">
                <a16:creationId xmlns:a16="http://schemas.microsoft.com/office/drawing/2014/main" id="{EABEC641-E0BD-8446-B8CD-DF4A20A3196D}"/>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22" name="Rectangle 21">
            <a:extLst>
              <a:ext uri="{FF2B5EF4-FFF2-40B4-BE49-F238E27FC236}">
                <a16:creationId xmlns:a16="http://schemas.microsoft.com/office/drawing/2014/main" id="{D351D850-9C2B-8D21-4B6E-2DA1AFC3CD59}"/>
              </a:ext>
            </a:extLst>
          </p:cNvPr>
          <p:cNvSpPr/>
          <p:nvPr/>
        </p:nvSpPr>
        <p:spPr>
          <a:xfrm>
            <a:off x="601673" y="738521"/>
            <a:ext cx="5654655" cy="13646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3600"/>
              </a:spcAft>
            </a:pPr>
            <a:r>
              <a:rPr lang="de-DE" sz="2800" b="1" dirty="0">
                <a:solidFill>
                  <a:schemeClr val="bg1"/>
                </a:solidFill>
                <a:highlight>
                  <a:srgbClr val="002060"/>
                </a:highlight>
                <a:latin typeface="Helvetica" pitchFamily="2" charset="0"/>
                <a:ea typeface="SimSun" panose="02010600030101010101" pitchFamily="2" charset="-122"/>
                <a:cs typeface="Times New Roman" panose="02020603050405020304" pitchFamily="18" charset="0"/>
              </a:rPr>
              <a:t>Wir besuchen die Luftwaffenkaserne Köln-Wahn am Tag der Bundeswehr (28.06.)</a:t>
            </a:r>
            <a:endParaRPr lang="de-DE" sz="1800" b="1" dirty="0">
              <a:solidFill>
                <a:schemeClr val="bg1"/>
              </a:solidFill>
              <a:latin typeface="Helvetica" pitchFamily="2" charset="0"/>
              <a:ea typeface="SimSun" panose="02010600030101010101" pitchFamily="2" charset="-122"/>
              <a:cs typeface="Times New Roman" panose="02020603050405020304" pitchFamily="18" charset="0"/>
            </a:endParaRPr>
          </a:p>
        </p:txBody>
      </p:sp>
      <p:pic>
        <p:nvPicPr>
          <p:cNvPr id="18" name="Grafik 4">
            <a:extLst>
              <a:ext uri="{FF2B5EF4-FFF2-40B4-BE49-F238E27FC236}">
                <a16:creationId xmlns:a16="http://schemas.microsoft.com/office/drawing/2014/main" id="{079A2E39-6567-A955-EC00-2C685921B6F1}"/>
              </a:ext>
            </a:extLst>
          </p:cNvPr>
          <p:cNvPicPr>
            <a:picLocks noChangeAspect="1"/>
          </p:cNvPicPr>
          <p:nvPr/>
        </p:nvPicPr>
        <p:blipFill>
          <a:blip r:embed="rId5" cstate="print">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2610656" y="2216696"/>
            <a:ext cx="1826456" cy="914861"/>
          </a:xfrm>
          <a:prstGeom prst="rect">
            <a:avLst/>
          </a:prstGeom>
        </p:spPr>
      </p:pic>
      <p:graphicFrame>
        <p:nvGraphicFramePr>
          <p:cNvPr id="23" name="Table 23">
            <a:extLst>
              <a:ext uri="{FF2B5EF4-FFF2-40B4-BE49-F238E27FC236}">
                <a16:creationId xmlns:a16="http://schemas.microsoft.com/office/drawing/2014/main" id="{A4C38F83-B46C-500E-BB62-342B8C3670F7}"/>
              </a:ext>
            </a:extLst>
          </p:cNvPr>
          <p:cNvGraphicFramePr>
            <a:graphicFrameLocks noGrp="1"/>
          </p:cNvGraphicFramePr>
          <p:nvPr>
            <p:extLst>
              <p:ext uri="{D42A27DB-BD31-4B8C-83A1-F6EECF244321}">
                <p14:modId xmlns:p14="http://schemas.microsoft.com/office/powerpoint/2010/main" val="1085439398"/>
              </p:ext>
            </p:extLst>
          </p:nvPr>
        </p:nvGraphicFramePr>
        <p:xfrm>
          <a:off x="591054" y="5037878"/>
          <a:ext cx="5757620" cy="2935805"/>
        </p:xfrm>
        <a:graphic>
          <a:graphicData uri="http://schemas.openxmlformats.org/drawingml/2006/table">
            <a:tbl>
              <a:tblPr firstRow="1" bandRow="1">
                <a:tableStyleId>{5940675A-B579-460E-94D1-54222C63F5DA}</a:tableStyleId>
              </a:tblPr>
              <a:tblGrid>
                <a:gridCol w="1056761">
                  <a:extLst>
                    <a:ext uri="{9D8B030D-6E8A-4147-A177-3AD203B41FA5}">
                      <a16:colId xmlns:a16="http://schemas.microsoft.com/office/drawing/2014/main" val="3320877646"/>
                    </a:ext>
                  </a:extLst>
                </a:gridCol>
                <a:gridCol w="4700859">
                  <a:extLst>
                    <a:ext uri="{9D8B030D-6E8A-4147-A177-3AD203B41FA5}">
                      <a16:colId xmlns:a16="http://schemas.microsoft.com/office/drawing/2014/main" val="3135633276"/>
                    </a:ext>
                  </a:extLst>
                </a:gridCol>
              </a:tblGrid>
              <a:tr h="52679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e-DE" altLang="ja-JP" sz="1200" b="1" dirty="0">
                          <a:solidFill>
                            <a:srgbClr val="002060"/>
                          </a:solidFill>
                          <a:latin typeface="+mn-lt"/>
                          <a:cs typeface="Helvetica" panose="020B0604020202020204" pitchFamily="34" charset="0"/>
                        </a:rPr>
                        <a:t>Programm:</a:t>
                      </a:r>
                    </a:p>
                  </a:txBody>
                  <a:tcPr marL="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indent="0" algn="just">
                        <a:lnSpc>
                          <a:spcPct val="100000"/>
                        </a:lnSpc>
                        <a:spcAft>
                          <a:spcPts val="0"/>
                        </a:spcAft>
                        <a:buFont typeface="Arial" panose="020B0604020202020204" pitchFamily="34" charset="0"/>
                        <a:buNone/>
                      </a:pPr>
                      <a:r>
                        <a:rPr lang="de-DE" sz="1200" b="0" dirty="0">
                          <a:solidFill>
                            <a:srgbClr val="002060"/>
                          </a:solidFill>
                          <a:effectLst/>
                          <a:latin typeface="+mn-lt"/>
                          <a:ea typeface="Calibri" panose="020F0502020204030204" pitchFamily="34" charset="0"/>
                          <a:cs typeface="Helvetica" panose="020B0604020202020204" pitchFamily="34" charset="0"/>
                        </a:rPr>
                        <a:t>buntes und vielfältiges Programm, u.a. </a:t>
                      </a:r>
                      <a:r>
                        <a:rPr lang="en-US" sz="1200" b="0" dirty="0">
                          <a:solidFill>
                            <a:srgbClr val="002060"/>
                          </a:solidFill>
                          <a:effectLst/>
                          <a:latin typeface="+mn-lt"/>
                          <a:ea typeface="Calibri" panose="020F0502020204030204" pitchFamily="34" charset="0"/>
                          <a:cs typeface="Helvetica" panose="020B0604020202020204" pitchFamily="34" charset="0"/>
                        </a:rPr>
                        <a:t>das Display der IT-/FüUstg Lw und Austausch </a:t>
                      </a:r>
                      <a:r>
                        <a:rPr lang="en-US" sz="1200" b="0" dirty="0" err="1">
                          <a:solidFill>
                            <a:srgbClr val="002060"/>
                          </a:solidFill>
                          <a:effectLst/>
                          <a:latin typeface="+mn-lt"/>
                          <a:ea typeface="Calibri" panose="020F0502020204030204" pitchFamily="34" charset="0"/>
                          <a:cs typeface="Helvetica" panose="020B0604020202020204" pitchFamily="34" charset="0"/>
                        </a:rPr>
                        <a:t>mit</a:t>
                      </a:r>
                      <a:r>
                        <a:rPr lang="en-US" sz="1200" b="0" dirty="0">
                          <a:solidFill>
                            <a:srgbClr val="002060"/>
                          </a:solidFill>
                          <a:effectLst/>
                          <a:latin typeface="+mn-lt"/>
                          <a:ea typeface="Calibri" panose="020F0502020204030204" pitchFamily="34" charset="0"/>
                          <a:cs typeface="Helvetica" panose="020B0604020202020204" pitchFamily="34" charset="0"/>
                        </a:rPr>
                        <a:t> IT-</a:t>
                      </a:r>
                      <a:r>
                        <a:rPr lang="en-US" sz="1200" b="0" dirty="0" err="1">
                          <a:solidFill>
                            <a:srgbClr val="002060"/>
                          </a:solidFill>
                          <a:effectLst/>
                          <a:latin typeface="+mn-lt"/>
                          <a:ea typeface="Calibri" panose="020F0502020204030204" pitchFamily="34" charset="0"/>
                          <a:cs typeface="Helvetica" panose="020B0604020202020204" pitchFamily="34" charset="0"/>
                        </a:rPr>
                        <a:t>Fachleuten</a:t>
                      </a:r>
                      <a:r>
                        <a:rPr lang="en-US" sz="1200" b="0" dirty="0">
                          <a:solidFill>
                            <a:srgbClr val="002060"/>
                          </a:solidFill>
                          <a:effectLst/>
                          <a:latin typeface="+mn-lt"/>
                          <a:ea typeface="Calibri" panose="020F0502020204030204" pitchFamily="34" charset="0"/>
                          <a:cs typeface="Helvetica" panose="020B0604020202020204" pitchFamily="34" charset="0"/>
                        </a:rPr>
                        <a:t> </a:t>
                      </a:r>
                      <a:r>
                        <a:rPr lang="en-US" sz="1200" b="0" dirty="0" err="1">
                          <a:solidFill>
                            <a:srgbClr val="002060"/>
                          </a:solidFill>
                          <a:effectLst/>
                          <a:latin typeface="+mn-lt"/>
                          <a:ea typeface="Calibri" panose="020F0502020204030204" pitchFamily="34" charset="0"/>
                          <a:cs typeface="Helvetica" panose="020B0604020202020204" pitchFamily="34" charset="0"/>
                        </a:rPr>
                        <a:t>vor</a:t>
                      </a:r>
                      <a:r>
                        <a:rPr lang="en-US" sz="1200" b="0" dirty="0">
                          <a:solidFill>
                            <a:srgbClr val="002060"/>
                          </a:solidFill>
                          <a:effectLst/>
                          <a:latin typeface="+mn-lt"/>
                          <a:ea typeface="Calibri" panose="020F0502020204030204" pitchFamily="34" charset="0"/>
                          <a:cs typeface="Helvetica" panose="020B0604020202020204" pitchFamily="34" charset="0"/>
                        </a:rPr>
                        <a:t> Ort</a:t>
                      </a:r>
                      <a:endParaRPr lang="de-DE" altLang="ja-JP" sz="1200" b="0" dirty="0">
                        <a:solidFill>
                          <a:srgbClr val="002060"/>
                        </a:solidFill>
                        <a:latin typeface="+mn-lt"/>
                        <a:ea typeface="Calibri" panose="020F0502020204030204" pitchFamily="34" charset="0"/>
                        <a:cs typeface="Helvetica"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76636480"/>
                  </a:ext>
                </a:extLst>
              </a:tr>
              <a:tr h="26731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e-DE" altLang="ja-JP" sz="1200" b="1" dirty="0">
                          <a:solidFill>
                            <a:srgbClr val="002060"/>
                          </a:solidFill>
                          <a:latin typeface="+mn-lt"/>
                          <a:cs typeface="Helvetica" panose="020B0604020202020204" pitchFamily="34" charset="0"/>
                        </a:rPr>
                        <a:t>Wann: </a:t>
                      </a:r>
                    </a:p>
                  </a:txBody>
                  <a:tcPr marL="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e-DE" altLang="ja-JP" sz="1200" b="1" dirty="0">
                          <a:solidFill>
                            <a:srgbClr val="002060"/>
                          </a:solidFill>
                          <a:latin typeface="+mn-lt"/>
                          <a:cs typeface="Helvetica" panose="020B0604020202020204" pitchFamily="34" charset="0"/>
                        </a:rPr>
                        <a:t>Samstag, 28. Juni 2025, 10:00–17:00 Uhr </a:t>
                      </a:r>
                      <a:br>
                        <a:rPr lang="de-DE" altLang="ja-JP" sz="1200" b="1" dirty="0">
                          <a:solidFill>
                            <a:srgbClr val="002060"/>
                          </a:solidFill>
                          <a:latin typeface="+mn-lt"/>
                          <a:cs typeface="Helvetica" panose="020B0604020202020204" pitchFamily="34" charset="0"/>
                        </a:rPr>
                      </a:br>
                      <a:r>
                        <a:rPr lang="de-DE" altLang="ja-JP" sz="1200" b="1" dirty="0">
                          <a:solidFill>
                            <a:srgbClr val="002060"/>
                          </a:solidFill>
                          <a:latin typeface="+mn-lt"/>
                          <a:cs typeface="Helvetica" panose="020B0604020202020204" pitchFamily="34" charset="0"/>
                        </a:rPr>
                        <a:t>Wir treffen uns am Eingang um 11 Uhr.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60620803"/>
                  </a:ext>
                </a:extLst>
              </a:tr>
              <a:tr h="52679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e-DE" altLang="ja-JP" sz="1200" b="1" dirty="0">
                          <a:solidFill>
                            <a:srgbClr val="002060"/>
                          </a:solidFill>
                          <a:latin typeface="+mn-lt"/>
                          <a:cs typeface="Helvetica" panose="020B0604020202020204" pitchFamily="34" charset="0"/>
                        </a:rPr>
                        <a:t>Wo:</a:t>
                      </a:r>
                    </a:p>
                  </a:txBody>
                  <a:tcPr marL="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spcAft>
                          <a:spcPts val="0"/>
                        </a:spcAft>
                      </a:pPr>
                      <a:r>
                        <a:rPr lang="de-DE" sz="1200" b="0" dirty="0">
                          <a:solidFill>
                            <a:srgbClr val="002060"/>
                          </a:solidFill>
                          <a:latin typeface="+mn-lt"/>
                          <a:cs typeface="Helvetica" panose="020B0604020202020204" pitchFamily="34" charset="0"/>
                        </a:rPr>
                        <a:t>Südliches Tor Kaserne Köln-Wahn</a:t>
                      </a:r>
                    </a:p>
                    <a:p>
                      <a:pPr>
                        <a:spcAft>
                          <a:spcPts val="0"/>
                        </a:spcAft>
                      </a:pPr>
                      <a:r>
                        <a:rPr lang="de-DE" sz="1200" b="0" dirty="0">
                          <a:solidFill>
                            <a:srgbClr val="002060"/>
                          </a:solidFill>
                          <a:latin typeface="+mn-lt"/>
                          <a:cs typeface="Helvetica" panose="020B0604020202020204" pitchFamily="34" charset="0"/>
                        </a:rPr>
                        <a:t>51147 Köln-Wahn</a:t>
                      </a:r>
                    </a:p>
                    <a:p>
                      <a:pPr>
                        <a:spcAft>
                          <a:spcPts val="0"/>
                        </a:spcAft>
                      </a:pPr>
                      <a:r>
                        <a:rPr lang="de-DE" sz="1200" b="0" dirty="0">
                          <a:solidFill>
                            <a:srgbClr val="002060"/>
                          </a:solidFill>
                          <a:latin typeface="+mn-lt"/>
                          <a:cs typeface="Helvetica" panose="020B0604020202020204" pitchFamily="34" charset="0"/>
                        </a:rPr>
                        <a:t>Nordrhein-Westfalen</a:t>
                      </a:r>
                    </a:p>
                    <a:p>
                      <a:pPr>
                        <a:spcAft>
                          <a:spcPts val="0"/>
                        </a:spcAft>
                      </a:pPr>
                      <a:r>
                        <a:rPr lang="de-DE" sz="1200" b="0" dirty="0">
                          <a:solidFill>
                            <a:srgbClr val="002060"/>
                          </a:solidFill>
                          <a:latin typeface="+mn-lt"/>
                          <a:cs typeface="Helvetica" panose="020B0604020202020204" pitchFamily="34" charset="0"/>
                        </a:rPr>
                        <a:t>Deutschland</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625103"/>
                  </a:ext>
                </a:extLst>
              </a:tr>
              <a:tr h="11288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e-DE" altLang="ja-JP" sz="1200" b="1" dirty="0">
                          <a:solidFill>
                            <a:srgbClr val="002060"/>
                          </a:solidFill>
                          <a:latin typeface="+mn-lt"/>
                          <a:cs typeface="Helvetica" panose="020B0604020202020204" pitchFamily="34" charset="0"/>
                        </a:rPr>
                        <a:t>Anmeldung</a:t>
                      </a:r>
                    </a:p>
                  </a:txBody>
                  <a:tcPr marL="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685800" rtl="0" eaLnBrk="1" fontAlgn="auto" latinLnBrk="0" hangingPunct="1">
                        <a:lnSpc>
                          <a:spcPct val="100000"/>
                        </a:lnSpc>
                        <a:spcBef>
                          <a:spcPts val="0"/>
                        </a:spcBef>
                        <a:spcAft>
                          <a:spcPts val="600"/>
                        </a:spcAft>
                        <a:buClrTx/>
                        <a:buSzTx/>
                        <a:buFontTx/>
                        <a:buNone/>
                        <a:tabLst/>
                        <a:defRPr/>
                      </a:pPr>
                      <a:r>
                        <a:rPr lang="de-DE" altLang="ja-JP" sz="1200" b="0" dirty="0">
                          <a:solidFill>
                            <a:srgbClr val="002060"/>
                          </a:solidFill>
                          <a:latin typeface="+mn-lt"/>
                          <a:cs typeface="Times New Roman" panose="02020603050405020304" pitchFamily="18" charset="0"/>
                        </a:rPr>
                        <a:t>Bitte meldet euch bis zum 20. Juni über das </a:t>
                      </a:r>
                      <a:r>
                        <a:rPr lang="de-DE" altLang="ja-JP" sz="1200" b="0" dirty="0">
                          <a:solidFill>
                            <a:srgbClr val="002060"/>
                          </a:solidFill>
                          <a:latin typeface="+mn-lt"/>
                          <a:cs typeface="Times New Roman" panose="02020603050405020304" pitchFamily="18" charset="0"/>
                          <a:hlinkClick r:id="rId7"/>
                        </a:rPr>
                        <a:t>Anmeldetool</a:t>
                      </a:r>
                      <a:r>
                        <a:rPr lang="de-DE" altLang="ja-JP" sz="1200" b="0" dirty="0">
                          <a:solidFill>
                            <a:srgbClr val="002060"/>
                          </a:solidFill>
                          <a:latin typeface="+mn-lt"/>
                          <a:cs typeface="Times New Roman" panose="02020603050405020304" pitchFamily="18" charset="0"/>
                        </a:rPr>
                        <a:t> an: </a:t>
                      </a:r>
                      <a:br>
                        <a:rPr lang="de-DE" altLang="ja-JP" sz="1200" b="0" dirty="0">
                          <a:solidFill>
                            <a:srgbClr val="002060"/>
                          </a:solidFill>
                          <a:latin typeface="+mn-lt"/>
                          <a:cs typeface="Times New Roman" panose="02020603050405020304" pitchFamily="18" charset="0"/>
                        </a:rPr>
                      </a:br>
                      <a:br>
                        <a:rPr lang="de-DE" altLang="ja-JP" sz="1200" b="0" dirty="0">
                          <a:solidFill>
                            <a:srgbClr val="002060"/>
                          </a:solidFill>
                          <a:latin typeface="+mn-lt"/>
                          <a:cs typeface="Times New Roman" panose="02020603050405020304" pitchFamily="18" charset="0"/>
                        </a:rPr>
                      </a:br>
                      <a:r>
                        <a:rPr lang="de-DE" altLang="ja-JP" sz="1200" b="0" dirty="0">
                          <a:solidFill>
                            <a:srgbClr val="002060"/>
                          </a:solidFill>
                          <a:latin typeface="+mn-lt"/>
                          <a:cs typeface="Times New Roman" panose="02020603050405020304" pitchFamily="18" charset="0"/>
                        </a:rPr>
                        <a:t>Weitere Informationen zur Anreise folgen in der Anmeldebestätigung.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95615545"/>
                  </a:ext>
                </a:extLst>
              </a:tr>
            </a:tbl>
          </a:graphicData>
        </a:graphic>
      </p:graphicFrame>
      <p:sp>
        <p:nvSpPr>
          <p:cNvPr id="27" name="TextBox 26">
            <a:extLst>
              <a:ext uri="{FF2B5EF4-FFF2-40B4-BE49-F238E27FC236}">
                <a16:creationId xmlns:a16="http://schemas.microsoft.com/office/drawing/2014/main" id="{78AE7AB7-B07C-6F1D-A35D-8BC2A29B81B3}"/>
              </a:ext>
            </a:extLst>
          </p:cNvPr>
          <p:cNvSpPr txBox="1"/>
          <p:nvPr/>
        </p:nvSpPr>
        <p:spPr>
          <a:xfrm>
            <a:off x="535186" y="8110985"/>
            <a:ext cx="5768208" cy="830997"/>
          </a:xfrm>
          <a:prstGeom prst="rect">
            <a:avLst/>
          </a:prstGeom>
          <a:noFill/>
        </p:spPr>
        <p:txBody>
          <a:bodyPr wrap="square">
            <a:spAutoFit/>
          </a:bodyPr>
          <a:lstStyle/>
          <a:p>
            <a:pPr marL="0" marR="0" lvl="0" indent="0" algn="just" defTabSz="457200" rtl="0" eaLnBrk="1" fontAlgn="auto" latinLnBrk="0" hangingPunct="1">
              <a:spcBef>
                <a:spcPts val="0"/>
              </a:spcBef>
              <a:spcAft>
                <a:spcPts val="0"/>
              </a:spcAft>
              <a:buClrTx/>
              <a:buSzTx/>
              <a:buFontTx/>
              <a:buNone/>
              <a:tabLst/>
              <a:defRPr/>
            </a:pPr>
            <a:r>
              <a:rPr kumimoji="0" lang="de-DE" altLang="ja-JP" sz="1200" b="1" i="0" u="none" strike="noStrike" kern="1200" cap="none" spc="0" normalizeH="0" baseline="0" noProof="0" dirty="0">
                <a:ln>
                  <a:noFill/>
                </a:ln>
                <a:solidFill>
                  <a:srgbClr val="002060"/>
                </a:solidFill>
                <a:effectLst/>
                <a:uLnTx/>
                <a:uFillTx/>
                <a:ea typeface="游ゴシック" panose="020B0400000000000000" pitchFamily="34" charset="-128"/>
                <a:cs typeface="Times New Roman" panose="02020603050405020304" pitchFamily="18" charset="0"/>
              </a:rPr>
              <a:t>Der AFCEA Bonn e.V. und die junge Generation, die Emerging Leaders, gestalten Veranstaltungen, erarbeiten Inhalte und bilden ein starkes Netzwerk zwischen Behörden, Wissenschaft und Industrie. Mehr über den Verein findest Du auf </a:t>
            </a:r>
            <a:r>
              <a:rPr kumimoji="0" lang="de-DE" altLang="ja-JP" sz="1200" b="1" i="0" u="none" strike="noStrike" kern="1200" cap="none" spc="0" normalizeH="0" baseline="0" noProof="0" dirty="0">
                <a:ln>
                  <a:noFill/>
                </a:ln>
                <a:solidFill>
                  <a:srgbClr val="002060"/>
                </a:solidFill>
                <a:effectLst/>
                <a:uLnTx/>
                <a:uFillTx/>
                <a:ea typeface="游ゴシック" panose="020B0400000000000000" pitchFamily="34" charset="-128"/>
                <a:cs typeface="Times New Roman" panose="02020603050405020304" pitchFamily="18" charset="0"/>
                <a:hlinkClick r:id="rId8"/>
              </a:rPr>
              <a:t>www.afcea.de</a:t>
            </a:r>
            <a:r>
              <a:rPr kumimoji="0" lang="de-DE" altLang="ja-JP" sz="1200" b="1" i="0" u="none" strike="noStrike" kern="1200" cap="none" spc="0" normalizeH="0" baseline="0" noProof="0" dirty="0">
                <a:ln>
                  <a:noFill/>
                </a:ln>
                <a:solidFill>
                  <a:srgbClr val="002060"/>
                </a:solidFill>
                <a:effectLst/>
                <a:uLnTx/>
                <a:uFillTx/>
                <a:ea typeface="游ゴシック" panose="020B0400000000000000" pitchFamily="34" charset="-128"/>
                <a:cs typeface="Times New Roman" panose="02020603050405020304" pitchFamily="18" charset="0"/>
              </a:rPr>
              <a:t>.</a:t>
            </a:r>
          </a:p>
        </p:txBody>
      </p:sp>
      <p:sp>
        <p:nvSpPr>
          <p:cNvPr id="2" name="Textfeld 5">
            <a:extLst>
              <a:ext uri="{FF2B5EF4-FFF2-40B4-BE49-F238E27FC236}">
                <a16:creationId xmlns:a16="http://schemas.microsoft.com/office/drawing/2014/main" id="{FF6F6F45-313F-3139-BF83-EC3645808ECC}"/>
              </a:ext>
            </a:extLst>
          </p:cNvPr>
          <p:cNvSpPr txBox="1"/>
          <p:nvPr/>
        </p:nvSpPr>
        <p:spPr>
          <a:xfrm>
            <a:off x="2852936" y="8926346"/>
            <a:ext cx="3545953" cy="995206"/>
          </a:xfrm>
          <a:prstGeom prst="rect">
            <a:avLst/>
          </a:prstGeom>
          <a:no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r"/>
            <a:r>
              <a:rPr lang="de-DE" sz="1200" b="1" dirty="0">
                <a:solidFill>
                  <a:srgbClr val="002060"/>
                </a:solidFill>
                <a:effectLst/>
                <a:ea typeface="SimSun" panose="02010600030101010101" pitchFamily="2" charset="-122"/>
                <a:cs typeface="Times New Roman" panose="02020603050405020304" pitchFamily="18" charset="0"/>
              </a:rPr>
              <a:t>Eine Initiative der AFCEA Bonn e.V.</a:t>
            </a:r>
            <a:br>
              <a:rPr lang="de-DE" sz="1200" b="1" dirty="0">
                <a:solidFill>
                  <a:srgbClr val="002060"/>
                </a:solidFill>
                <a:effectLst/>
                <a:ea typeface="SimSun" panose="02010600030101010101" pitchFamily="2" charset="-122"/>
                <a:cs typeface="Times New Roman" panose="02020603050405020304" pitchFamily="18" charset="0"/>
              </a:rPr>
            </a:br>
            <a:r>
              <a:rPr lang="de-DE" sz="1200" b="1" dirty="0">
                <a:solidFill>
                  <a:srgbClr val="002060"/>
                </a:solidFill>
                <a:ea typeface="SimSun" panose="02010600030101010101" pitchFamily="2" charset="-122"/>
                <a:cs typeface="Times New Roman" panose="02020603050405020304" pitchFamily="18" charset="0"/>
              </a:rPr>
              <a:t>Ihr Ansprechpartner: </a:t>
            </a:r>
          </a:p>
          <a:p>
            <a:pPr algn="r"/>
            <a:r>
              <a:rPr lang="de-DE" sz="1200" dirty="0">
                <a:solidFill>
                  <a:srgbClr val="002060"/>
                </a:solidFill>
                <a:ea typeface="SimSun" panose="02010600030101010101" pitchFamily="2" charset="-122"/>
                <a:cs typeface="Times New Roman" panose="02020603050405020304" pitchFamily="18" charset="0"/>
              </a:rPr>
              <a:t>Justus Groth, ela@afcea.de</a:t>
            </a:r>
            <a:endParaRPr lang="de-DE" sz="1200" b="1" dirty="0">
              <a:solidFill>
                <a:srgbClr val="002060"/>
              </a:solidFill>
              <a:ea typeface="SimSun" panose="02010600030101010101" pitchFamily="2" charset="-122"/>
              <a:cs typeface="Times New Roman" panose="02020603050405020304" pitchFamily="18" charset="0"/>
            </a:endParaRPr>
          </a:p>
        </p:txBody>
      </p:sp>
      <p:pic>
        <p:nvPicPr>
          <p:cNvPr id="3" name="Picture 2" descr="A black and white rectangular sign with black text&#10;&#10;Description automatically generated">
            <a:extLst>
              <a:ext uri="{FF2B5EF4-FFF2-40B4-BE49-F238E27FC236}">
                <a16:creationId xmlns:a16="http://schemas.microsoft.com/office/drawing/2014/main" id="{8B073CC2-9223-FC1A-493E-3F23CC3EAD4D}"/>
              </a:ext>
            </a:extLst>
          </p:cNvPr>
          <p:cNvPicPr>
            <a:picLocks noChangeAspect="1"/>
          </p:cNvPicPr>
          <p:nvPr/>
        </p:nvPicPr>
        <p:blipFill>
          <a:blip r:embed="rId9"/>
          <a:stretch>
            <a:fillRect/>
          </a:stretch>
        </p:blipFill>
        <p:spPr>
          <a:xfrm>
            <a:off x="591424" y="9045232"/>
            <a:ext cx="1511259" cy="757433"/>
          </a:xfrm>
          <a:prstGeom prst="rect">
            <a:avLst/>
          </a:prstGeom>
        </p:spPr>
      </p:pic>
    </p:spTree>
    <p:extLst>
      <p:ext uri="{BB962C8B-B14F-4D97-AF65-F5344CB8AC3E}">
        <p14:creationId xmlns:p14="http://schemas.microsoft.com/office/powerpoint/2010/main" val="297675591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407df4b0-5032-4d77-b226-908cc1f3fe8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31DE723224C574EAFA19C8761C50D2E" ma:contentTypeVersion="16" ma:contentTypeDescription="Create a new document." ma:contentTypeScope="" ma:versionID="523137f29276999377a76d3451ba2bdb">
  <xsd:schema xmlns:xsd="http://www.w3.org/2001/XMLSchema" xmlns:xs="http://www.w3.org/2001/XMLSchema" xmlns:p="http://schemas.microsoft.com/office/2006/metadata/properties" xmlns:ns3="1b440fe2-7c61-4a32-bd37-3d9d6d1500bc" xmlns:ns4="407df4b0-5032-4d77-b226-908cc1f3fe87" targetNamespace="http://schemas.microsoft.com/office/2006/metadata/properties" ma:root="true" ma:fieldsID="68bf037ce806753f136691d5b3dbf3eb" ns3:_="" ns4:_="">
    <xsd:import namespace="1b440fe2-7c61-4a32-bd37-3d9d6d1500bc"/>
    <xsd:import namespace="407df4b0-5032-4d77-b226-908cc1f3fe87"/>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LengthInSeconds" minOccurs="0"/>
                <xsd:element ref="ns4:_activity" minOccurs="0"/>
                <xsd:element ref="ns4:MediaServiceObjectDetectorVersions" minOccurs="0"/>
                <xsd:element ref="ns4:MediaServiceLocation"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440fe2-7c61-4a32-bd37-3d9d6d1500b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07df4b0-5032-4d77-b226-908cc1f3fe87"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CF332A5-5612-4327-8ED0-151FF87CF80B}">
  <ds:schemaRefs>
    <ds:schemaRef ds:uri="http://purl.org/dc/terms/"/>
    <ds:schemaRef ds:uri="http://schemas.microsoft.com/office/2006/metadata/properties"/>
    <ds:schemaRef ds:uri="http://schemas.openxmlformats.org/package/2006/metadata/core-properties"/>
    <ds:schemaRef ds:uri="http://purl.org/dc/dcmitype/"/>
    <ds:schemaRef ds:uri="http://schemas.microsoft.com/office/2006/documentManagement/types"/>
    <ds:schemaRef ds:uri="http://www.w3.org/XML/1998/namespace"/>
    <ds:schemaRef ds:uri="http://schemas.microsoft.com/office/infopath/2007/PartnerControls"/>
    <ds:schemaRef ds:uri="1b440fe2-7c61-4a32-bd37-3d9d6d1500bc"/>
    <ds:schemaRef ds:uri="407df4b0-5032-4d77-b226-908cc1f3fe87"/>
    <ds:schemaRef ds:uri="http://purl.org/dc/elements/1.1/"/>
  </ds:schemaRefs>
</ds:datastoreItem>
</file>

<file path=customXml/itemProps2.xml><?xml version="1.0" encoding="utf-8"?>
<ds:datastoreItem xmlns:ds="http://schemas.openxmlformats.org/officeDocument/2006/customXml" ds:itemID="{DCFED4FB-61DA-4343-967B-09A2C5E20A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440fe2-7c61-4a32-bd37-3d9d6d1500bc"/>
    <ds:schemaRef ds:uri="407df4b0-5032-4d77-b226-908cc1f3fe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A5E5147-2E6B-4622-B0AC-56A179306A0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225</Words>
  <Application>Microsoft Office PowerPoint</Application>
  <PresentationFormat>A4-Papier (210 x 297 mm)</PresentationFormat>
  <Paragraphs>24</Paragraphs>
  <Slides>1</Slides>
  <Notes>1</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vt:i4>
      </vt:variant>
    </vt:vector>
  </HeadingPairs>
  <TitlesOfParts>
    <vt:vector size="9" baseType="lpstr">
      <vt:lpstr>SimSun</vt:lpstr>
      <vt:lpstr>游ゴシック</vt:lpstr>
      <vt:lpstr>Arial</vt:lpstr>
      <vt:lpstr>Calibri</vt:lpstr>
      <vt:lpstr>Calibri Light</vt:lpstr>
      <vt:lpstr>Helvetica</vt:lpstr>
      <vt:lpstr>Times New Roman</vt:lpstr>
      <vt:lpstr>Office</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Justus Groth1</dc:creator>
  <cp:lastModifiedBy>Norbert Herwig</cp:lastModifiedBy>
  <cp:revision>44</cp:revision>
  <cp:lastPrinted>2021-07-01T15:50:23Z</cp:lastPrinted>
  <dcterms:created xsi:type="dcterms:W3CDTF">2021-06-04T20:29:58Z</dcterms:created>
  <dcterms:modified xsi:type="dcterms:W3CDTF">2025-06-02T08:53:12Z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0x010100731DE723224C574EAFA19C8761C50D2E</vt:lpwstr>
  </property>
</Properties>
</file>